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C78CC3A-D77F-D046-A1FA-A434A6A732E6}" type="datetimeFigureOut">
              <a:rPr lang="en-US" smtClean="0"/>
              <a:t>11/13/14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4F32D85-A2BC-C049-B759-EAFFB2118662}" type="slidenum">
              <a:rPr lang="en-US" smtClean="0"/>
              <a:t>‹#›</a:t>
            </a:fld>
            <a:endParaRPr lang="en-US"/>
          </a:p>
        </p:txBody>
      </p:sp>
    </p:spTree>
    <p:extLst>
      <p:ext uri="{BB962C8B-B14F-4D97-AF65-F5344CB8AC3E}">
        <p14:creationId xmlns:p14="http://schemas.microsoft.com/office/powerpoint/2010/main" val="1348944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A20E617-8F2D-224B-9AC0-13ED6C49E01D}" type="datetimeFigureOut">
              <a:rPr lang="en-US" smtClean="0"/>
              <a:t>11/13/14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3A55815-2A5C-914B-81CD-5B2B7461CC89}" type="slidenum">
              <a:rPr lang="en-US" smtClean="0"/>
              <a:t>‹#›</a:t>
            </a:fld>
            <a:endParaRPr lang="en-US"/>
          </a:p>
        </p:txBody>
      </p:sp>
    </p:spTree>
    <p:extLst>
      <p:ext uri="{BB962C8B-B14F-4D97-AF65-F5344CB8AC3E}">
        <p14:creationId xmlns:p14="http://schemas.microsoft.com/office/powerpoint/2010/main" val="1206366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information on study subject.</a:t>
            </a:r>
            <a:r>
              <a:rPr lang="en-US" baseline="0" dirty="0" smtClean="0"/>
              <a:t> All very straight forward – if you wish to focus more heavily on the life cycle of the frog, there are a few videos on my website that are appropriate for classes. (http://albeckerm09.wix.com/</a:t>
            </a:r>
            <a:r>
              <a:rPr lang="en-US" baseline="0" dirty="0" err="1" smtClean="0"/>
              <a:t>mollyalbecker</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2</a:t>
            </a:fld>
            <a:endParaRPr lang="en-US"/>
          </a:p>
        </p:txBody>
      </p:sp>
    </p:spTree>
    <p:extLst>
      <p:ext uri="{BB962C8B-B14F-4D97-AF65-F5344CB8AC3E}">
        <p14:creationId xmlns:p14="http://schemas.microsoft.com/office/powerpoint/2010/main" val="163611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tsp</a:t>
            </a:r>
            <a:r>
              <a:rPr lang="en-US" dirty="0" smtClean="0"/>
              <a:t> of </a:t>
            </a:r>
            <a:r>
              <a:rPr lang="en-US" dirty="0" smtClean="0"/>
              <a:t>salt in 1 gallon</a:t>
            </a:r>
            <a:r>
              <a:rPr lang="en-US" baseline="0" dirty="0" smtClean="0"/>
              <a:t> of water</a:t>
            </a:r>
            <a:r>
              <a:rPr lang="en-US" dirty="0" smtClean="0"/>
              <a:t> </a:t>
            </a:r>
            <a:r>
              <a:rPr lang="en-US" dirty="0" smtClean="0"/>
              <a:t>should</a:t>
            </a:r>
            <a:r>
              <a:rPr lang="en-US" baseline="0" dirty="0" smtClean="0"/>
              <a:t> make it stressful without killing the tadpoles (we don’t want to scar any students).</a:t>
            </a:r>
          </a:p>
          <a:p>
            <a:endParaRPr lang="en-US" baseline="0" dirty="0" smtClean="0"/>
          </a:p>
          <a:p>
            <a:r>
              <a:rPr lang="en-US" baseline="0" dirty="0" smtClean="0"/>
              <a:t>Tadpoles can tolerate some salt, but they can’t live in full-strength seawater. </a:t>
            </a:r>
          </a:p>
          <a:p>
            <a:endParaRPr lang="en-US" baseline="0" dirty="0" smtClean="0"/>
          </a:p>
          <a:p>
            <a:r>
              <a:rPr lang="en-US" baseline="0" dirty="0" smtClean="0"/>
              <a:t> If you change the water, be sure to remember to add salt again! </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14</a:t>
            </a:fld>
            <a:endParaRPr lang="en-US"/>
          </a:p>
        </p:txBody>
      </p:sp>
    </p:spTree>
    <p:extLst>
      <p:ext uri="{BB962C8B-B14F-4D97-AF65-F5344CB8AC3E}">
        <p14:creationId xmlns:p14="http://schemas.microsoft.com/office/powerpoint/2010/main" val="274251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15</a:t>
            </a:fld>
            <a:endParaRPr lang="en-US"/>
          </a:p>
        </p:txBody>
      </p:sp>
    </p:spTree>
    <p:extLst>
      <p:ext uri="{BB962C8B-B14F-4D97-AF65-F5344CB8AC3E}">
        <p14:creationId xmlns:p14="http://schemas.microsoft.com/office/powerpoint/2010/main" val="387138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choose to weigh</a:t>
            </a:r>
            <a:r>
              <a:rPr lang="en-US" baseline="0" dirty="0" smtClean="0"/>
              <a:t> the tadpoles, they will need to be weighed immediately after emerging for the best results. Again, this might be tricky because they are very small, fragile, and jumpy. But power to you if you can do it! </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16</a:t>
            </a:fld>
            <a:endParaRPr lang="en-US"/>
          </a:p>
        </p:txBody>
      </p:sp>
    </p:spTree>
    <p:extLst>
      <p:ext uri="{BB962C8B-B14F-4D97-AF65-F5344CB8AC3E}">
        <p14:creationId xmlns:p14="http://schemas.microsoft.com/office/powerpoint/2010/main" val="248495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bar graph is the simpler and easier approach, however, If the averages are too similar, you can also do a scatter</a:t>
            </a:r>
            <a:r>
              <a:rPr lang="en-US" baseline="0" dirty="0" smtClean="0"/>
              <a:t> plot where the X-axis is “day number” and the Y-axis is the number that emerged that day. You should get two different lines for each treatment and the effects might be a little clearer. The above are example graphs and not based on any data.</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17</a:t>
            </a:fld>
            <a:endParaRPr lang="en-US"/>
          </a:p>
        </p:txBody>
      </p:sp>
    </p:spTree>
    <p:extLst>
      <p:ext uri="{BB962C8B-B14F-4D97-AF65-F5344CB8AC3E}">
        <p14:creationId xmlns:p14="http://schemas.microsoft.com/office/powerpoint/2010/main" val="403017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are two examples of wetlands. The third pic on the right is the flooding that resulted from Hurricane Isabel in 2003. </a:t>
            </a:r>
          </a:p>
          <a:p>
            <a:endParaRPr lang="en-US" baseline="0" dirty="0" smtClean="0"/>
          </a:p>
          <a:p>
            <a:r>
              <a:rPr lang="en-US" b="1" baseline="0" dirty="0" smtClean="0"/>
              <a:t>Storm surges</a:t>
            </a:r>
            <a:r>
              <a:rPr lang="en-US" baseline="0" dirty="0" smtClean="0"/>
              <a:t>: very large waves from the strong winds that </a:t>
            </a:r>
            <a:r>
              <a:rPr lang="en-US" baseline="0" dirty="0" err="1" smtClean="0"/>
              <a:t>overwash</a:t>
            </a:r>
            <a:r>
              <a:rPr lang="en-US" baseline="0" dirty="0" smtClean="0"/>
              <a:t> marshes and wetlands</a:t>
            </a:r>
          </a:p>
          <a:p>
            <a:r>
              <a:rPr lang="en-US" b="1" baseline="0" dirty="0" smtClean="0"/>
              <a:t>Intrusion from aquifers</a:t>
            </a:r>
            <a:r>
              <a:rPr lang="en-US" baseline="0" dirty="0" smtClean="0"/>
              <a:t>: When the water in the underground water table becomes contaminated with saltwater and percolates up to contaminate surface waters. </a:t>
            </a:r>
          </a:p>
          <a:p>
            <a:r>
              <a:rPr lang="en-US" b="1" baseline="0" dirty="0" smtClean="0"/>
              <a:t>Flooding Events: </a:t>
            </a:r>
            <a:r>
              <a:rPr lang="en-US" b="0" baseline="0" dirty="0" smtClean="0"/>
              <a:t>When salty or brackish waters rise and </a:t>
            </a:r>
            <a:r>
              <a:rPr lang="en-US" b="0" baseline="0" dirty="0" err="1" smtClean="0"/>
              <a:t>overwash</a:t>
            </a:r>
            <a:r>
              <a:rPr lang="en-US" b="0" baseline="0" dirty="0" smtClean="0"/>
              <a:t> wetlands, depositing salt.</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3</a:t>
            </a:fld>
            <a:endParaRPr lang="en-US"/>
          </a:p>
        </p:txBody>
      </p:sp>
    </p:spTree>
    <p:extLst>
      <p:ext uri="{BB962C8B-B14F-4D97-AF65-F5344CB8AC3E}">
        <p14:creationId xmlns:p14="http://schemas.microsoft.com/office/powerpoint/2010/main" val="158347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Salts are a solute in the water. They are dissolved into the water which increases the solute concentration in the water. When cells with permeable membranes are submerged in that, there is more water inside the cell than outside. Therefore, since water “wants” to flow from high to low concentrations, it will naturally flow out of the cell. This will cause the cells to shrink and dehydrate. </a:t>
            </a:r>
          </a:p>
          <a:p>
            <a:endParaRPr lang="en-US" baseline="0" dirty="0" smtClean="0"/>
          </a:p>
          <a:p>
            <a:r>
              <a:rPr lang="en-US" baseline="0" dirty="0" smtClean="0"/>
              <a:t>Similarly, when cells are submerged in pure water (i.e. very few solutes), there are more solutes inside the cell than outside. Therefore, water “wants” to flow from high to low concentration and will naturally flow INTO the cell. This can cause cells to swell and sometimes burst. </a:t>
            </a:r>
          </a:p>
          <a:p>
            <a:endParaRPr lang="en-US" baseline="0" dirty="0" smtClean="0"/>
          </a:p>
          <a:p>
            <a:r>
              <a:rPr lang="en-US" baseline="0" dirty="0" smtClean="0"/>
              <a:t>A memory device for students: Go backwards from the term: </a:t>
            </a:r>
            <a:r>
              <a:rPr lang="en-US" baseline="0" dirty="0" err="1" smtClean="0"/>
              <a:t>hyp</a:t>
            </a:r>
            <a:r>
              <a:rPr lang="en-US" b="1" u="sng" baseline="0" dirty="0" err="1" smtClean="0"/>
              <a:t>O</a:t>
            </a:r>
            <a:r>
              <a:rPr lang="en-US" baseline="0" dirty="0" err="1" smtClean="0"/>
              <a:t>tonic</a:t>
            </a:r>
            <a:r>
              <a:rPr lang="en-US" baseline="0" dirty="0" smtClean="0"/>
              <a:t>. Emphasize the O. Cells swell up into O’s. If they are swelling, water is flowing in, if water is flowing in, there was less water in there. If there was less water, there were more solutes taking up all the space!</a:t>
            </a:r>
          </a:p>
        </p:txBody>
      </p:sp>
      <p:sp>
        <p:nvSpPr>
          <p:cNvPr id="4" name="Slide Number Placeholder 3"/>
          <p:cNvSpPr>
            <a:spLocks noGrp="1"/>
          </p:cNvSpPr>
          <p:nvPr>
            <p:ph type="sldNum" sz="quarter" idx="10"/>
          </p:nvPr>
        </p:nvSpPr>
        <p:spPr/>
        <p:txBody>
          <a:bodyPr/>
          <a:lstStyle/>
          <a:p>
            <a:fld id="{E3A55815-2A5C-914B-81CD-5B2B7461CC89}" type="slidenum">
              <a:rPr lang="en-US" smtClean="0"/>
              <a:t>4</a:t>
            </a:fld>
            <a:endParaRPr lang="en-US"/>
          </a:p>
        </p:txBody>
      </p:sp>
    </p:spTree>
    <p:extLst>
      <p:ext uri="{BB962C8B-B14F-4D97-AF65-F5344CB8AC3E}">
        <p14:creationId xmlns:p14="http://schemas.microsoft.com/office/powerpoint/2010/main" val="29416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there</a:t>
            </a:r>
            <a:r>
              <a:rPr lang="en-US" baseline="0" dirty="0" smtClean="0"/>
              <a:t> are more solutes outside the tadpole than inside the tadpole in saltwater, the water inside the tadpole will flow through the cell membranes out of the tadpole. </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6</a:t>
            </a:fld>
            <a:endParaRPr lang="en-US"/>
          </a:p>
        </p:txBody>
      </p:sp>
    </p:spTree>
    <p:extLst>
      <p:ext uri="{BB962C8B-B14F-4D97-AF65-F5344CB8AC3E}">
        <p14:creationId xmlns:p14="http://schemas.microsoft.com/office/powerpoint/2010/main" val="425116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appendages on the tadpoles look like fins like fish, but they are actually external gills</a:t>
            </a:r>
          </a:p>
          <a:p>
            <a:endParaRPr lang="en-US" baseline="0" dirty="0" smtClean="0"/>
          </a:p>
          <a:p>
            <a:r>
              <a:rPr lang="en-US" dirty="0" smtClean="0"/>
              <a:t>Go to the</a:t>
            </a:r>
            <a:r>
              <a:rPr lang="en-US" baseline="0" dirty="0" smtClean="0"/>
              <a:t> next slide for an explanation on the Sodium Potassium Pump.</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8</a:t>
            </a:fld>
            <a:endParaRPr lang="en-US"/>
          </a:p>
        </p:txBody>
      </p:sp>
    </p:spTree>
    <p:extLst>
      <p:ext uri="{BB962C8B-B14F-4D97-AF65-F5344CB8AC3E}">
        <p14:creationId xmlns:p14="http://schemas.microsoft.com/office/powerpoint/2010/main" val="171223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pumps are made of proteins.</a:t>
            </a:r>
            <a:r>
              <a:rPr lang="en-US" baseline="0" dirty="0" smtClean="0"/>
              <a:t> Proteins are built by amino acid sequences that are coded by DNA. </a:t>
            </a:r>
          </a:p>
          <a:p>
            <a:endParaRPr lang="en-US" baseline="0" dirty="0" smtClean="0"/>
          </a:p>
          <a:p>
            <a:r>
              <a:rPr lang="en-US" baseline="0" dirty="0" smtClean="0"/>
              <a:t>In case the link breaks, here it is again: http://</a:t>
            </a:r>
            <a:r>
              <a:rPr lang="en-US" baseline="0" dirty="0" err="1" smtClean="0"/>
              <a:t>highered.mcgraw-hill.com</a:t>
            </a:r>
            <a:r>
              <a:rPr lang="en-US" baseline="0" dirty="0" smtClean="0"/>
              <a:t>/sites/0072495855/student_view0/chapter2/animation__</a:t>
            </a:r>
            <a:r>
              <a:rPr lang="en-US" baseline="0" dirty="0" err="1" smtClean="0"/>
              <a:t>how_the_sodium_potassium_pump_works.html</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9</a:t>
            </a:fld>
            <a:endParaRPr lang="en-US"/>
          </a:p>
        </p:txBody>
      </p:sp>
    </p:spTree>
    <p:extLst>
      <p:ext uri="{BB962C8B-B14F-4D97-AF65-F5344CB8AC3E}">
        <p14:creationId xmlns:p14="http://schemas.microsoft.com/office/powerpoint/2010/main" val="364991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how it is a trade-off between growing to a big size (which is advantageous for mating and avoiding gape-limited predators) and surviving in salty conditions.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10</a:t>
            </a:fld>
            <a:endParaRPr lang="en-US"/>
          </a:p>
        </p:txBody>
      </p:sp>
    </p:spTree>
    <p:extLst>
      <p:ext uri="{BB962C8B-B14F-4D97-AF65-F5344CB8AC3E}">
        <p14:creationId xmlns:p14="http://schemas.microsoft.com/office/powerpoint/2010/main" val="264578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write down their hypotheses so that they can refer to them again later. </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12</a:t>
            </a:fld>
            <a:endParaRPr lang="en-US"/>
          </a:p>
        </p:txBody>
      </p:sp>
    </p:spTree>
    <p:extLst>
      <p:ext uri="{BB962C8B-B14F-4D97-AF65-F5344CB8AC3E}">
        <p14:creationId xmlns:p14="http://schemas.microsoft.com/office/powerpoint/2010/main" val="255037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we make these treatments identical?</a:t>
            </a:r>
            <a:r>
              <a:rPr lang="en-US" baseline="0" dirty="0" smtClean="0"/>
              <a:t> </a:t>
            </a:r>
          </a:p>
          <a:p>
            <a:endParaRPr lang="en-US" baseline="0" dirty="0" smtClean="0"/>
          </a:p>
          <a:p>
            <a:r>
              <a:rPr lang="en-US" baseline="0" dirty="0" smtClean="0"/>
              <a:t>If they are different, can we be sure that the differences we observe are due to the saltwater/freshwater difference or because of something else? By keeping them the same, we can isolate the water as the mechanism that is responsible for the changes we observe. </a:t>
            </a:r>
            <a:endParaRPr lang="en-US" dirty="0"/>
          </a:p>
        </p:txBody>
      </p:sp>
      <p:sp>
        <p:nvSpPr>
          <p:cNvPr id="4" name="Slide Number Placeholder 3"/>
          <p:cNvSpPr>
            <a:spLocks noGrp="1"/>
          </p:cNvSpPr>
          <p:nvPr>
            <p:ph type="sldNum" sz="quarter" idx="10"/>
          </p:nvPr>
        </p:nvSpPr>
        <p:spPr/>
        <p:txBody>
          <a:bodyPr/>
          <a:lstStyle/>
          <a:p>
            <a:fld id="{E3A55815-2A5C-914B-81CD-5B2B7461CC89}" type="slidenum">
              <a:rPr lang="en-US" smtClean="0"/>
              <a:t>13</a:t>
            </a:fld>
            <a:endParaRPr lang="en-US"/>
          </a:p>
        </p:txBody>
      </p:sp>
    </p:spTree>
    <p:extLst>
      <p:ext uri="{BB962C8B-B14F-4D97-AF65-F5344CB8AC3E}">
        <p14:creationId xmlns:p14="http://schemas.microsoft.com/office/powerpoint/2010/main" val="10247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11/13/14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2.wdp"/><Relationship Id="rId5" Type="http://schemas.openxmlformats.org/officeDocument/2006/relationships/image" Target="../media/image15.pn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microsoft.com/office/2007/relationships/hdphoto" Target="../media/hdphoto4.wdp"/><Relationship Id="rId6" Type="http://schemas.microsoft.com/office/2007/relationships/hdphoto" Target="../media/hdphoto5.wdp"/><Relationship Id="rId7" Type="http://schemas.microsoft.com/office/2007/relationships/hdphoto" Target="../media/hdphoto6.wdp"/><Relationship Id="rId8" Type="http://schemas.microsoft.com/office/2007/relationships/hdphoto" Target="../media/hdphoto7.wdp"/><Relationship Id="rId9" Type="http://schemas.microsoft.com/office/2007/relationships/hdphoto" Target="../media/hdphoto8.wdp"/><Relationship Id="rId10" Type="http://schemas.microsoft.com/office/2007/relationships/hdphoto" Target="../media/hdphoto9.wdp"/><Relationship Id="rId11"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1.wdp"/><Relationship Id="rId5" Type="http://schemas.openxmlformats.org/officeDocument/2006/relationships/image" Target="../media/image20.png"/><Relationship Id="rId6"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the_sodium_potassium_pump_works.html"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Effects of Salt on Tadpoles</a:t>
            </a:r>
            <a:endParaRPr lang="en-US" dirty="0"/>
          </a:p>
        </p:txBody>
      </p:sp>
      <p:sp>
        <p:nvSpPr>
          <p:cNvPr id="3" name="Subtitle 2"/>
          <p:cNvSpPr>
            <a:spLocks noGrp="1"/>
          </p:cNvSpPr>
          <p:nvPr>
            <p:ph type="subTitle" idx="1"/>
          </p:nvPr>
        </p:nvSpPr>
        <p:spPr/>
        <p:txBody>
          <a:bodyPr/>
          <a:lstStyle/>
          <a:p>
            <a:r>
              <a:rPr lang="en-US" dirty="0" smtClean="0"/>
              <a:t>A student science project</a:t>
            </a:r>
            <a:endParaRPr lang="en-US" dirty="0"/>
          </a:p>
        </p:txBody>
      </p:sp>
    </p:spTree>
    <p:extLst>
      <p:ext uri="{BB962C8B-B14F-4D97-AF65-F5344CB8AC3E}">
        <p14:creationId xmlns:p14="http://schemas.microsoft.com/office/powerpoint/2010/main" val="313903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01" y="-192742"/>
            <a:ext cx="7770813" cy="1429871"/>
          </a:xfrm>
        </p:spPr>
        <p:txBody>
          <a:bodyPr/>
          <a:lstStyle/>
          <a:p>
            <a:r>
              <a:rPr lang="en-US" dirty="0" smtClean="0"/>
              <a:t>But there’s a catch…</a:t>
            </a:r>
            <a:endParaRPr lang="en-US" dirty="0"/>
          </a:p>
        </p:txBody>
      </p:sp>
      <p:sp>
        <p:nvSpPr>
          <p:cNvPr id="3" name="Content Placeholder 2"/>
          <p:cNvSpPr>
            <a:spLocks noGrp="1"/>
          </p:cNvSpPr>
          <p:nvPr>
            <p:ph idx="1"/>
          </p:nvPr>
        </p:nvSpPr>
        <p:spPr>
          <a:xfrm>
            <a:off x="685800" y="1376082"/>
            <a:ext cx="7770813" cy="4257022"/>
          </a:xfrm>
        </p:spPr>
        <p:txBody>
          <a:bodyPr/>
          <a:lstStyle/>
          <a:p>
            <a:r>
              <a:rPr lang="en-US" dirty="0" smtClean="0"/>
              <a:t>Tadpoles spend their time foraging for food to find energy to grow. </a:t>
            </a:r>
          </a:p>
          <a:p>
            <a:r>
              <a:rPr lang="en-US" dirty="0" smtClean="0"/>
              <a:t>Getting lots of food means that tadpoles can metamorphose faster and avoid a drying pond, aquatic predators, and food shortages. </a:t>
            </a:r>
          </a:p>
          <a:p>
            <a:r>
              <a:rPr lang="en-US" dirty="0" smtClean="0"/>
              <a:t>When tadpoles have to divert the energy into energy to run the sodium-potassium pumps (rather than using it to grow), they grow slower and are smaller at metamorphosis. </a:t>
            </a:r>
          </a:p>
          <a:p>
            <a:pPr marL="0" indent="0">
              <a:buNone/>
            </a:pP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26000" y1="53308" x2="25641" y2="49846"/>
                        <a14:backgroundMark x1="28256" y1="53538" x2="21231" y2="52077"/>
                        <a14:backgroundMark x1="33333" y1="57000" x2="35128" y2="58692"/>
                        <a14:backgroundMark x1="21385" y1="43538" x2="21385" y2="43538"/>
                      </a14:backgroundRemoval>
                    </a14:imgEffect>
                  </a14:imgLayer>
                </a14:imgProps>
              </a:ext>
              <a:ext uri="{28A0092B-C50C-407E-A947-70E740481C1C}">
                <a14:useLocalDpi xmlns:a14="http://schemas.microsoft.com/office/drawing/2010/main"/>
              </a:ext>
            </a:extLst>
          </a:blip>
          <a:stretch>
            <a:fillRect/>
          </a:stretch>
        </p:blipFill>
        <p:spPr>
          <a:xfrm>
            <a:off x="1643531" y="5295682"/>
            <a:ext cx="1867646" cy="1245098"/>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26000" y1="53308" x2="25641" y2="49846"/>
                        <a14:backgroundMark x1="28256" y1="53538" x2="21231" y2="52077"/>
                        <a14:backgroundMark x1="33333" y1="57000" x2="35128" y2="58692"/>
                        <a14:backgroundMark x1="21385" y1="43538" x2="21385" y2="43538"/>
                      </a14:backgroundRemoval>
                    </a14:imgEffect>
                  </a14:imgLayer>
                </a14:imgProps>
              </a:ext>
              <a:ext uri="{28A0092B-C50C-407E-A947-70E740481C1C}">
                <a14:useLocalDpi xmlns:a14="http://schemas.microsoft.com/office/drawing/2010/main"/>
              </a:ext>
            </a:extLst>
          </a:blip>
          <a:stretch>
            <a:fillRect/>
          </a:stretch>
        </p:blipFill>
        <p:spPr>
          <a:xfrm>
            <a:off x="3376706" y="4437530"/>
            <a:ext cx="3944889" cy="2629926"/>
          </a:xfrm>
          <a:prstGeom prst="rect">
            <a:avLst/>
          </a:prstGeom>
        </p:spPr>
      </p:pic>
    </p:spTree>
    <p:extLst>
      <p:ext uri="{BB962C8B-B14F-4D97-AF65-F5344CB8AC3E}">
        <p14:creationId xmlns:p14="http://schemas.microsoft.com/office/powerpoint/2010/main" val="294418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Science Project!</a:t>
            </a:r>
            <a:endParaRPr lang="en-US" dirty="0"/>
          </a:p>
        </p:txBody>
      </p:sp>
      <p:pic>
        <p:nvPicPr>
          <p:cNvPr id="8" name="Content Placeholder 5"/>
          <p:cNvPicPr>
            <a:picLocks noChangeAspect="1"/>
          </p:cNvPicPr>
          <p:nvPr/>
        </p:nvPicPr>
        <p:blipFill>
          <a:blip r:embed="rId2" cstate="print">
            <a:extLst>
              <a:ext uri="{28A0092B-C50C-407E-A947-70E740481C1C}">
                <a14:useLocalDpi xmlns:a14="http://schemas.microsoft.com/office/drawing/2010/main"/>
              </a:ext>
            </a:extLst>
          </a:blip>
          <a:srcRect l="-77163" r="-77163"/>
          <a:stretch>
            <a:fillRect/>
          </a:stretch>
        </p:blipFill>
        <p:spPr>
          <a:xfrm>
            <a:off x="-237566" y="1404471"/>
            <a:ext cx="9169957" cy="5023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68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Do tadpoles that live in salty water grow more slowly compared to tadpoles in freshwater? </a:t>
            </a:r>
          </a:p>
          <a:p>
            <a:r>
              <a:rPr lang="en-US" b="1" u="sng" dirty="0" smtClean="0"/>
              <a:t>Hypothesis</a:t>
            </a:r>
            <a:r>
              <a:rPr lang="en-US" dirty="0" smtClean="0"/>
              <a:t>: proposed explanation made on the basis of limited knowledge as a starting point for further investigation</a:t>
            </a:r>
          </a:p>
          <a:p>
            <a:endParaRPr lang="en-US" dirty="0"/>
          </a:p>
          <a:p>
            <a:r>
              <a:rPr lang="en-US" dirty="0" smtClean="0"/>
              <a:t>Using your knowledge about the tradeoff between energy for growth and energy to run the sodium-potassium pumps: </a:t>
            </a:r>
          </a:p>
          <a:p>
            <a:pPr marL="0" indent="0">
              <a:buNone/>
            </a:pPr>
            <a:r>
              <a:rPr lang="en-US" dirty="0"/>
              <a:t>	</a:t>
            </a:r>
            <a:r>
              <a:rPr lang="en-US" b="1" u="sng" dirty="0" smtClean="0"/>
              <a:t>What is your hypothesis for this question? </a:t>
            </a:r>
          </a:p>
          <a:p>
            <a:pPr marL="0" indent="0">
              <a:buNone/>
            </a:pPr>
            <a:r>
              <a:rPr lang="en-US" dirty="0" smtClean="0"/>
              <a:t>My hypothesis is that __________________________________.</a:t>
            </a:r>
            <a:endParaRPr lang="en-US" dirty="0"/>
          </a:p>
        </p:txBody>
      </p:sp>
    </p:spTree>
    <p:extLst>
      <p:ext uri="{BB962C8B-B14F-4D97-AF65-F5344CB8AC3E}">
        <p14:creationId xmlns:p14="http://schemas.microsoft.com/office/powerpoint/2010/main" val="193412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p:txBody>
          <a:bodyPr>
            <a:normAutofit/>
          </a:bodyPr>
          <a:lstStyle/>
          <a:p>
            <a:r>
              <a:rPr lang="en-US" b="1" u="sng" dirty="0" smtClean="0"/>
              <a:t>Experimental Design:</a:t>
            </a:r>
            <a:r>
              <a:rPr lang="en-US" dirty="0"/>
              <a:t> </a:t>
            </a:r>
            <a:r>
              <a:rPr lang="en-US" dirty="0" smtClean="0"/>
              <a:t>process to gather information (data) to help answer our question. </a:t>
            </a:r>
          </a:p>
          <a:p>
            <a:r>
              <a:rPr lang="en-US" dirty="0" smtClean="0"/>
              <a:t>For our experimental design, we need two treatments.	</a:t>
            </a:r>
          </a:p>
          <a:p>
            <a:pPr marL="349250" lvl="1" indent="0">
              <a:buNone/>
            </a:pPr>
            <a:r>
              <a:rPr lang="en-US" b="1" dirty="0"/>
              <a:t>	</a:t>
            </a:r>
            <a:endParaRPr lang="en-US" b="1" dirty="0" smtClean="0"/>
          </a:p>
          <a:p>
            <a:pPr marL="349250" lvl="1" indent="0">
              <a:buNone/>
            </a:pPr>
            <a:r>
              <a:rPr lang="en-US" b="1" dirty="0"/>
              <a:t>	</a:t>
            </a:r>
            <a:r>
              <a:rPr lang="en-US" sz="2200" b="1" dirty="0" smtClean="0"/>
              <a:t>Treatment one: Tadpoles in saltwater</a:t>
            </a:r>
          </a:p>
          <a:p>
            <a:pPr marL="685800" lvl="2" indent="0">
              <a:buNone/>
            </a:pPr>
            <a:r>
              <a:rPr lang="en-US" b="1" dirty="0"/>
              <a:t>	</a:t>
            </a:r>
            <a:r>
              <a:rPr lang="en-US" sz="2200" b="1" dirty="0" smtClean="0"/>
              <a:t>Treatment two: Tadpoles in freshwater</a:t>
            </a:r>
            <a:endParaRPr lang="en-US" dirty="0"/>
          </a:p>
          <a:p>
            <a:r>
              <a:rPr lang="en-US" dirty="0" smtClean="0"/>
              <a:t>Except for the salinity of the water, we should make every effort to make these treatments identical. Why? </a:t>
            </a:r>
            <a:endParaRPr lang="en-US" dirty="0"/>
          </a:p>
        </p:txBody>
      </p:sp>
    </p:spTree>
    <p:extLst>
      <p:ext uri="{BB962C8B-B14F-4D97-AF65-F5344CB8AC3E}">
        <p14:creationId xmlns:p14="http://schemas.microsoft.com/office/powerpoint/2010/main" val="427630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22809" y="1544163"/>
            <a:ext cx="5633573" cy="2387107"/>
          </a:xfrm>
          <a:prstGeom prst="rect">
            <a:avLst/>
          </a:prstGeom>
        </p:spPr>
      </p:pic>
      <p:sp>
        <p:nvSpPr>
          <p:cNvPr id="2" name="Title 1"/>
          <p:cNvSpPr>
            <a:spLocks noGrp="1"/>
          </p:cNvSpPr>
          <p:nvPr>
            <p:ph type="title"/>
          </p:nvPr>
        </p:nvSpPr>
        <p:spPr>
          <a:xfrm>
            <a:off x="685800" y="103093"/>
            <a:ext cx="7770813" cy="1429871"/>
          </a:xfrm>
        </p:spPr>
        <p:txBody>
          <a:bodyPr/>
          <a:lstStyle/>
          <a:p>
            <a:r>
              <a:rPr lang="en-US" dirty="0" smtClean="0"/>
              <a:t>Our Experimental Design: </a:t>
            </a:r>
            <a:endParaRPr lang="en-US" dirty="0"/>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3645647" y="2432718"/>
            <a:ext cx="787397" cy="433872"/>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6">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6413476" y="3029121"/>
            <a:ext cx="787397" cy="433872"/>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7">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6019778" y="2516683"/>
            <a:ext cx="787397" cy="433872"/>
          </a:xfrm>
          <a:prstGeom prst="rect">
            <a:avLst/>
          </a:prstGeom>
        </p:spPr>
      </p:pic>
      <p:pic>
        <p:nvPicPr>
          <p:cNvPr id="13" name="Picture 12"/>
          <p:cNvPicPr>
            <a:picLocks noChangeAspect="1"/>
          </p:cNvPicPr>
          <p:nvPr/>
        </p:nvPicPr>
        <p:blipFill>
          <a:blip r:embed="rId4" cstate="print">
            <a:extLst>
              <a:ext uri="{BEBA8EAE-BF5A-486C-A8C5-ECC9F3942E4B}">
                <a14:imgProps xmlns:a14="http://schemas.microsoft.com/office/drawing/2010/main">
                  <a14:imgLayer r:embed="rId8">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5180845" y="3197373"/>
            <a:ext cx="787397" cy="433872"/>
          </a:xfrm>
          <a:prstGeom prst="rect">
            <a:avLst/>
          </a:prstGeom>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9">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4787147" y="2520582"/>
            <a:ext cx="787397" cy="433872"/>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10">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7159812" y="2490367"/>
            <a:ext cx="787397" cy="433872"/>
          </a:xfrm>
          <a:prstGeom prst="rect">
            <a:avLst/>
          </a:prstGeom>
        </p:spPr>
      </p:pic>
      <p:pic>
        <p:nvPicPr>
          <p:cNvPr id="16" name="Picture 15"/>
          <p:cNvPicPr>
            <a:picLocks noChangeAspect="1"/>
          </p:cNvPicPr>
          <p:nvPr/>
        </p:nvPicPr>
        <p:blipFill>
          <a:blip r:embed="rId3"/>
          <a:stretch>
            <a:fillRect/>
          </a:stretch>
        </p:blipFill>
        <p:spPr>
          <a:xfrm>
            <a:off x="3228780" y="4083670"/>
            <a:ext cx="5633573" cy="2387107"/>
          </a:xfrm>
          <a:prstGeom prst="rect">
            <a:avLst/>
          </a:prstGeom>
        </p:spPr>
      </p:pic>
      <p:pic>
        <p:nvPicPr>
          <p:cNvPr id="17" name="Picture 16"/>
          <p:cNvPicPr>
            <a:picLocks noChangeAspect="1"/>
          </p:cNvPicPr>
          <p:nvPr/>
        </p:nvPicPr>
        <p:blipFill>
          <a:blip r:embed="rId4" cstate="print">
            <a:extLst>
              <a:ext uri="{BEBA8EAE-BF5A-486C-A8C5-ECC9F3942E4B}">
                <a14:imgProps xmlns:a14="http://schemas.microsoft.com/office/drawing/2010/main">
                  <a14:imgLayer r:embed="rId11">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4191745" y="5065353"/>
            <a:ext cx="787397" cy="433872"/>
          </a:xfrm>
          <a:prstGeom prst="rect">
            <a:avLst/>
          </a:prstGeom>
        </p:spPr>
      </p:pic>
      <p:pic>
        <p:nvPicPr>
          <p:cNvPr id="18" name="Picture 17"/>
          <p:cNvPicPr>
            <a:picLocks noChangeAspect="1"/>
          </p:cNvPicPr>
          <p:nvPr/>
        </p:nvPicPr>
        <p:blipFill>
          <a:blip r:embed="rId4" cstate="print">
            <a:extLst>
              <a:ext uri="{BEBA8EAE-BF5A-486C-A8C5-ECC9F3942E4B}">
                <a14:imgProps xmlns:a14="http://schemas.microsoft.com/office/drawing/2010/main">
                  <a14:imgLayer r:embed="rId10">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4979142" y="5499225"/>
            <a:ext cx="787397" cy="433872"/>
          </a:xfrm>
          <a:prstGeom prst="rect">
            <a:avLst/>
          </a:prstGeom>
        </p:spPr>
      </p:pic>
      <p:pic>
        <p:nvPicPr>
          <p:cNvPr id="19" name="Picture 18"/>
          <p:cNvPicPr>
            <a:picLocks noChangeAspect="1"/>
          </p:cNvPicPr>
          <p:nvPr/>
        </p:nvPicPr>
        <p:blipFill>
          <a:blip r:embed="rId4" cstate="print">
            <a:extLst>
              <a:ext uri="{BEBA8EAE-BF5A-486C-A8C5-ECC9F3942E4B}">
                <a14:imgProps xmlns:a14="http://schemas.microsoft.com/office/drawing/2010/main">
                  <a14:imgLayer r:embed="rId10">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5372840" y="5065353"/>
            <a:ext cx="787397" cy="433872"/>
          </a:xfrm>
          <a:prstGeom prst="rect">
            <a:avLst/>
          </a:prstGeom>
        </p:spPr>
      </p:pic>
      <p:pic>
        <p:nvPicPr>
          <p:cNvPr id="20" name="Picture 19"/>
          <p:cNvPicPr>
            <a:picLocks noChangeAspect="1"/>
          </p:cNvPicPr>
          <p:nvPr/>
        </p:nvPicPr>
        <p:blipFill>
          <a:blip r:embed="rId4" cstate="print">
            <a:extLst>
              <a:ext uri="{BEBA8EAE-BF5A-486C-A8C5-ECC9F3942E4B}">
                <a14:imgProps xmlns:a14="http://schemas.microsoft.com/office/drawing/2010/main">
                  <a14:imgLayer r:embed="rId10">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6019778" y="5499225"/>
            <a:ext cx="787397" cy="433872"/>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10">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6802690" y="4848417"/>
            <a:ext cx="787397" cy="433872"/>
          </a:xfrm>
          <a:prstGeom prst="rect">
            <a:avLst/>
          </a:prstGeom>
        </p:spPr>
      </p:pic>
      <p:pic>
        <p:nvPicPr>
          <p:cNvPr id="22" name="Picture 21"/>
          <p:cNvPicPr>
            <a:picLocks noChangeAspect="1"/>
          </p:cNvPicPr>
          <p:nvPr/>
        </p:nvPicPr>
        <p:blipFill>
          <a:blip r:embed="rId4" cstate="print">
            <a:extLst>
              <a:ext uri="{BEBA8EAE-BF5A-486C-A8C5-ECC9F3942E4B}">
                <a14:imgProps xmlns:a14="http://schemas.microsoft.com/office/drawing/2010/main">
                  <a14:imgLayer r:embed="rId10">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7159812" y="5439755"/>
            <a:ext cx="787397" cy="433872"/>
          </a:xfrm>
          <a:prstGeom prst="rect">
            <a:avLst/>
          </a:prstGeom>
        </p:spPr>
      </p:pic>
      <p:sp>
        <p:nvSpPr>
          <p:cNvPr id="23" name="TextBox 22"/>
          <p:cNvSpPr txBox="1"/>
          <p:nvPr/>
        </p:nvSpPr>
        <p:spPr>
          <a:xfrm>
            <a:off x="463176" y="1852706"/>
            <a:ext cx="2350298" cy="1477328"/>
          </a:xfrm>
          <a:prstGeom prst="rect">
            <a:avLst/>
          </a:prstGeom>
          <a:noFill/>
        </p:spPr>
        <p:txBody>
          <a:bodyPr wrap="none" rtlCol="0">
            <a:spAutoFit/>
          </a:bodyPr>
          <a:lstStyle/>
          <a:p>
            <a:pPr algn="ctr"/>
            <a:r>
              <a:rPr lang="en-US" dirty="0" smtClean="0"/>
              <a:t>Treatment 1: </a:t>
            </a:r>
          </a:p>
          <a:p>
            <a:endParaRPr lang="en-US" dirty="0"/>
          </a:p>
          <a:p>
            <a:r>
              <a:rPr lang="en-US" dirty="0" smtClean="0"/>
              <a:t>½ Tadpoles in Tank 1</a:t>
            </a:r>
          </a:p>
          <a:p>
            <a:endParaRPr lang="en-US" dirty="0"/>
          </a:p>
          <a:p>
            <a:r>
              <a:rPr lang="en-US" dirty="0" smtClean="0"/>
              <a:t>1 tsp. of salt mixed in</a:t>
            </a:r>
            <a:endParaRPr lang="en-US" dirty="0"/>
          </a:p>
        </p:txBody>
      </p:sp>
      <p:sp>
        <p:nvSpPr>
          <p:cNvPr id="24" name="TextBox 23"/>
          <p:cNvSpPr txBox="1"/>
          <p:nvPr/>
        </p:nvSpPr>
        <p:spPr>
          <a:xfrm>
            <a:off x="463176" y="4326689"/>
            <a:ext cx="2350298" cy="1477328"/>
          </a:xfrm>
          <a:prstGeom prst="rect">
            <a:avLst/>
          </a:prstGeom>
          <a:noFill/>
        </p:spPr>
        <p:txBody>
          <a:bodyPr wrap="none" rtlCol="0">
            <a:spAutoFit/>
          </a:bodyPr>
          <a:lstStyle/>
          <a:p>
            <a:pPr algn="ctr"/>
            <a:r>
              <a:rPr lang="en-US" dirty="0" smtClean="0"/>
              <a:t>Treatment 2: </a:t>
            </a:r>
          </a:p>
          <a:p>
            <a:endParaRPr lang="en-US" dirty="0"/>
          </a:p>
          <a:p>
            <a:r>
              <a:rPr lang="en-US" dirty="0" smtClean="0"/>
              <a:t>½ Tadpoles in Tank 2</a:t>
            </a:r>
          </a:p>
          <a:p>
            <a:endParaRPr lang="en-US" dirty="0"/>
          </a:p>
          <a:p>
            <a:r>
              <a:rPr lang="en-US" dirty="0" smtClean="0"/>
              <a:t>No salt mixed in</a:t>
            </a:r>
            <a:endParaRPr lang="en-US" dirty="0"/>
          </a:p>
        </p:txBody>
      </p:sp>
    </p:spTree>
    <p:extLst>
      <p:ext uri="{BB962C8B-B14F-4D97-AF65-F5344CB8AC3E}">
        <p14:creationId xmlns:p14="http://schemas.microsoft.com/office/powerpoint/2010/main" val="168032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685800" y="1550894"/>
            <a:ext cx="7770813" cy="4257022"/>
          </a:xfrm>
        </p:spPr>
        <p:txBody>
          <a:bodyPr/>
          <a:lstStyle/>
          <a:p>
            <a:r>
              <a:rPr lang="en-US" dirty="0" smtClean="0"/>
              <a:t>Now that we have the two tanks set up, we can sit and observe the tadpoles as they grow and develop!</a:t>
            </a:r>
          </a:p>
          <a:p>
            <a:r>
              <a:rPr lang="en-US" dirty="0" smtClean="0"/>
              <a:t>It is important to feed the tadpoles, but make sure you feed the same amount to each tank. </a:t>
            </a:r>
          </a:p>
          <a:p>
            <a:r>
              <a:rPr lang="en-US" dirty="0" smtClean="0"/>
              <a:t>Record observations periodically. </a:t>
            </a:r>
          </a:p>
          <a:p>
            <a:r>
              <a:rPr lang="en-US" dirty="0" smtClean="0"/>
              <a:t>We will collect our data once the tadpoles begin to metamorphose!</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backgroundMark x1="26000" y1="53308" x2="25641" y2="49846"/>
                        <a14:backgroundMark x1="28256" y1="53538" x2="21231" y2="52077"/>
                        <a14:backgroundMark x1="33333" y1="57000" x2="35128" y2="58692"/>
                        <a14:backgroundMark x1="21385" y1="43538" x2="21385" y2="43538"/>
                      </a14:backgroundRemoval>
                    </a14:imgEffect>
                  </a14:imgLayer>
                </a14:imgProps>
              </a:ext>
              <a:ext uri="{28A0092B-C50C-407E-A947-70E740481C1C}">
                <a14:useLocalDpi xmlns:a14="http://schemas.microsoft.com/office/drawing/2010/main"/>
              </a:ext>
            </a:extLst>
          </a:blip>
          <a:stretch>
            <a:fillRect/>
          </a:stretch>
        </p:blipFill>
        <p:spPr>
          <a:xfrm>
            <a:off x="4616823" y="4153927"/>
            <a:ext cx="4213411" cy="2808941"/>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ackgroundRemoval t="9954" b="89969" l="4719" r="89966"/>
                    </a14:imgEffect>
                  </a14:imgLayer>
                </a14:imgProps>
              </a:ext>
              <a:ext uri="{28A0092B-C50C-407E-A947-70E740481C1C}">
                <a14:useLocalDpi xmlns:a14="http://schemas.microsoft.com/office/drawing/2010/main"/>
              </a:ext>
            </a:extLst>
          </a:blip>
          <a:stretch>
            <a:fillRect/>
          </a:stretch>
        </p:blipFill>
        <p:spPr>
          <a:xfrm>
            <a:off x="941295" y="5020234"/>
            <a:ext cx="2138283" cy="1178238"/>
          </a:xfrm>
          <a:prstGeom prst="rect">
            <a:avLst/>
          </a:prstGeom>
        </p:spPr>
      </p:pic>
      <p:sp>
        <p:nvSpPr>
          <p:cNvPr id="6" name="Right Arrow 5"/>
          <p:cNvSpPr/>
          <p:nvPr/>
        </p:nvSpPr>
        <p:spPr>
          <a:xfrm>
            <a:off x="3227292" y="5196272"/>
            <a:ext cx="1628589" cy="72043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03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6971"/>
            <a:ext cx="7770813" cy="1429871"/>
          </a:xfrm>
        </p:spPr>
        <p:txBody>
          <a:bodyPr/>
          <a:lstStyle/>
          <a:p>
            <a:r>
              <a:rPr lang="en-US" dirty="0" smtClean="0"/>
              <a:t>Data Collection</a:t>
            </a:r>
            <a:endParaRPr lang="en-US" dirty="0"/>
          </a:p>
        </p:txBody>
      </p:sp>
      <p:sp>
        <p:nvSpPr>
          <p:cNvPr id="3" name="Content Placeholder 2"/>
          <p:cNvSpPr>
            <a:spLocks noGrp="1"/>
          </p:cNvSpPr>
          <p:nvPr>
            <p:ph idx="1"/>
          </p:nvPr>
        </p:nvSpPr>
        <p:spPr>
          <a:xfrm>
            <a:off x="685800" y="793377"/>
            <a:ext cx="7770813" cy="4257022"/>
          </a:xfrm>
        </p:spPr>
        <p:txBody>
          <a:bodyPr>
            <a:normAutofit fontScale="92500" lnSpcReduction="10000"/>
          </a:bodyPr>
          <a:lstStyle/>
          <a:p>
            <a:r>
              <a:rPr lang="en-US" dirty="0" smtClean="0"/>
              <a:t>Tadpoles will sprout legs before they metamorphose. </a:t>
            </a:r>
            <a:endParaRPr lang="en-US" dirty="0"/>
          </a:p>
          <a:p>
            <a:r>
              <a:rPr lang="en-US" dirty="0" smtClean="0"/>
              <a:t>They will sprout their back legs first, and will only sprout their front legs right when they are ready to emerge from the water. </a:t>
            </a:r>
          </a:p>
          <a:p>
            <a:r>
              <a:rPr lang="en-US" dirty="0" smtClean="0"/>
              <a:t>After sprouting all 4 legs, tadpoles will climb out of the water and will cling to the sides of the tank. </a:t>
            </a:r>
          </a:p>
          <a:p>
            <a:r>
              <a:rPr lang="en-US" dirty="0" smtClean="0"/>
              <a:t>On the data sheet, record how many tadpoles emerge and how many days have passed since hatching until they have all left the water.</a:t>
            </a:r>
          </a:p>
          <a:p>
            <a:r>
              <a:rPr lang="en-US" dirty="0" smtClean="0"/>
              <a:t>After you have recorded the individuals that have left the water, scoop them out and place them in a separate container (lined with a moist paper towel – but not fully in water or they will drown!)</a:t>
            </a:r>
          </a:p>
          <a:p>
            <a:pPr marL="0" indent="0">
              <a:buNone/>
            </a:pPr>
            <a:endParaRPr lang="en-US" dirty="0"/>
          </a:p>
        </p:txBody>
      </p:sp>
      <p:pic>
        <p:nvPicPr>
          <p:cNvPr id="4" name="Picture 3"/>
          <p:cNvPicPr>
            <a:picLocks noChangeAspect="1"/>
          </p:cNvPicPr>
          <p:nvPr/>
        </p:nvPicPr>
        <p:blipFill>
          <a:blip r:embed="rId3"/>
          <a:stretch>
            <a:fillRect/>
          </a:stretch>
        </p:blipFill>
        <p:spPr>
          <a:xfrm>
            <a:off x="5677940" y="5050399"/>
            <a:ext cx="2159295" cy="1583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556000" y="6633882"/>
            <a:ext cx="1826141" cy="215444"/>
          </a:xfrm>
          <a:prstGeom prst="rect">
            <a:avLst/>
          </a:prstGeom>
          <a:noFill/>
        </p:spPr>
        <p:txBody>
          <a:bodyPr wrap="none" rtlCol="0">
            <a:spAutoFit/>
          </a:bodyPr>
          <a:lstStyle/>
          <a:p>
            <a:r>
              <a:rPr lang="en-US" sz="800" dirty="0"/>
              <a:t>http://</a:t>
            </a:r>
            <a:r>
              <a:rPr lang="en-US" sz="800" dirty="0" err="1"/>
              <a:t>frogsaregreen.org</a:t>
            </a:r>
            <a:r>
              <a:rPr lang="en-US" sz="800" dirty="0"/>
              <a:t>/tag/</a:t>
            </a:r>
            <a:r>
              <a:rPr lang="en-US" sz="800" dirty="0" err="1"/>
              <a:t>froglet</a:t>
            </a:r>
            <a:r>
              <a:rPr lang="en-US" sz="800" dirty="0"/>
              <a:t>/</a:t>
            </a:r>
          </a:p>
        </p:txBody>
      </p:sp>
      <p:pic>
        <p:nvPicPr>
          <p:cNvPr id="6" name="Picture 5"/>
          <p:cNvPicPr>
            <a:picLocks noChangeAspect="1"/>
          </p:cNvPicPr>
          <p:nvPr/>
        </p:nvPicPr>
        <p:blipFill>
          <a:blip r:embed="rId4"/>
          <a:stretch>
            <a:fillRect/>
          </a:stretch>
        </p:blipFill>
        <p:spPr>
          <a:xfrm>
            <a:off x="184436" y="5199529"/>
            <a:ext cx="3121433" cy="1435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ight Arrow 6"/>
          <p:cNvSpPr/>
          <p:nvPr/>
        </p:nvSpPr>
        <p:spPr>
          <a:xfrm>
            <a:off x="3556000" y="5405448"/>
            <a:ext cx="1628589" cy="72043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39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685800" y="1435846"/>
            <a:ext cx="7770813" cy="4257022"/>
          </a:xfrm>
        </p:spPr>
        <p:txBody>
          <a:bodyPr/>
          <a:lstStyle/>
          <a:p>
            <a:r>
              <a:rPr lang="en-US" dirty="0" smtClean="0"/>
              <a:t>To determine if there are any differences in the time to metamorphosis, lets average the results from each treatment and then plot our data in a graph! </a:t>
            </a:r>
            <a:endParaRPr lang="en-US" dirty="0"/>
          </a:p>
        </p:txBody>
      </p:sp>
      <p:cxnSp>
        <p:nvCxnSpPr>
          <p:cNvPr id="5" name="Straight Connector 4"/>
          <p:cNvCxnSpPr/>
          <p:nvPr/>
        </p:nvCxnSpPr>
        <p:spPr>
          <a:xfrm>
            <a:off x="977152" y="2898588"/>
            <a:ext cx="0" cy="3227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977152" y="6129432"/>
            <a:ext cx="337371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6200000">
            <a:off x="-1154348" y="4205644"/>
            <a:ext cx="3466927" cy="369332"/>
          </a:xfrm>
          <a:prstGeom prst="rect">
            <a:avLst/>
          </a:prstGeom>
          <a:noFill/>
        </p:spPr>
        <p:txBody>
          <a:bodyPr wrap="none" rtlCol="0">
            <a:spAutoFit/>
          </a:bodyPr>
          <a:lstStyle/>
          <a:p>
            <a:r>
              <a:rPr lang="en-US" dirty="0" smtClean="0"/>
              <a:t>Days passed until metamorphosis</a:t>
            </a:r>
            <a:endParaRPr lang="en-US" dirty="0"/>
          </a:p>
        </p:txBody>
      </p:sp>
      <p:sp>
        <p:nvSpPr>
          <p:cNvPr id="10" name="TextBox 9"/>
          <p:cNvSpPr txBox="1"/>
          <p:nvPr/>
        </p:nvSpPr>
        <p:spPr>
          <a:xfrm>
            <a:off x="1171388" y="6120792"/>
            <a:ext cx="1098190" cy="369332"/>
          </a:xfrm>
          <a:prstGeom prst="rect">
            <a:avLst/>
          </a:prstGeom>
          <a:noFill/>
        </p:spPr>
        <p:txBody>
          <a:bodyPr wrap="none" rtlCol="0">
            <a:spAutoFit/>
          </a:bodyPr>
          <a:lstStyle/>
          <a:p>
            <a:r>
              <a:rPr lang="en-US" dirty="0" smtClean="0"/>
              <a:t>Saltwater</a:t>
            </a:r>
            <a:endParaRPr lang="en-US" dirty="0"/>
          </a:p>
        </p:txBody>
      </p:sp>
      <p:sp>
        <p:nvSpPr>
          <p:cNvPr id="11" name="TextBox 10"/>
          <p:cNvSpPr txBox="1"/>
          <p:nvPr/>
        </p:nvSpPr>
        <p:spPr>
          <a:xfrm>
            <a:off x="2978792" y="6150393"/>
            <a:ext cx="1268496" cy="369332"/>
          </a:xfrm>
          <a:prstGeom prst="rect">
            <a:avLst/>
          </a:prstGeom>
          <a:noFill/>
        </p:spPr>
        <p:txBody>
          <a:bodyPr wrap="none" rtlCol="0">
            <a:spAutoFit/>
          </a:bodyPr>
          <a:lstStyle/>
          <a:p>
            <a:r>
              <a:rPr lang="en-US" dirty="0" smtClean="0"/>
              <a:t>Freshwater</a:t>
            </a:r>
            <a:endParaRPr lang="en-US" dirty="0"/>
          </a:p>
        </p:txBody>
      </p:sp>
      <p:sp>
        <p:nvSpPr>
          <p:cNvPr id="12" name="Rectangle 11"/>
          <p:cNvSpPr/>
          <p:nvPr/>
        </p:nvSpPr>
        <p:spPr>
          <a:xfrm>
            <a:off x="1485152" y="3346824"/>
            <a:ext cx="597647" cy="2773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191434" y="4108824"/>
            <a:ext cx="597647" cy="2011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118846" y="2893217"/>
            <a:ext cx="0" cy="3227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5118846" y="6124061"/>
            <a:ext cx="337371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Isosceles Triangle 15"/>
          <p:cNvSpPr/>
          <p:nvPr/>
        </p:nvSpPr>
        <p:spPr>
          <a:xfrm>
            <a:off x="5483412" y="5408705"/>
            <a:ext cx="179294" cy="1972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6042212" y="4695944"/>
            <a:ext cx="179294" cy="1972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p:nvSpPr>
        <p:spPr>
          <a:xfrm>
            <a:off x="6620862" y="4201712"/>
            <a:ext cx="179294" cy="1972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Isosceles Triangle 19"/>
          <p:cNvSpPr/>
          <p:nvPr/>
        </p:nvSpPr>
        <p:spPr>
          <a:xfrm>
            <a:off x="8027176" y="3055962"/>
            <a:ext cx="179294" cy="1972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217361" y="6120792"/>
            <a:ext cx="733795" cy="307777"/>
          </a:xfrm>
          <a:prstGeom prst="rect">
            <a:avLst/>
          </a:prstGeom>
          <a:noFill/>
        </p:spPr>
        <p:txBody>
          <a:bodyPr wrap="none" rtlCol="0">
            <a:spAutoFit/>
          </a:bodyPr>
          <a:lstStyle/>
          <a:p>
            <a:r>
              <a:rPr lang="en-US" sz="1400" dirty="0" smtClean="0"/>
              <a:t>Day 45</a:t>
            </a:r>
            <a:endParaRPr lang="en-US" sz="1400" dirty="0"/>
          </a:p>
        </p:txBody>
      </p:sp>
      <p:sp>
        <p:nvSpPr>
          <p:cNvPr id="23" name="TextBox 22"/>
          <p:cNvSpPr txBox="1"/>
          <p:nvPr/>
        </p:nvSpPr>
        <p:spPr>
          <a:xfrm>
            <a:off x="5818095" y="6120792"/>
            <a:ext cx="733795" cy="307777"/>
          </a:xfrm>
          <a:prstGeom prst="rect">
            <a:avLst/>
          </a:prstGeom>
          <a:noFill/>
        </p:spPr>
        <p:txBody>
          <a:bodyPr wrap="none" rtlCol="0">
            <a:spAutoFit/>
          </a:bodyPr>
          <a:lstStyle/>
          <a:p>
            <a:r>
              <a:rPr lang="en-US" sz="1400" dirty="0" smtClean="0"/>
              <a:t>Day 46</a:t>
            </a:r>
            <a:endParaRPr lang="en-US" sz="1400" dirty="0"/>
          </a:p>
        </p:txBody>
      </p:sp>
      <p:sp>
        <p:nvSpPr>
          <p:cNvPr id="24" name="TextBox 23"/>
          <p:cNvSpPr txBox="1"/>
          <p:nvPr/>
        </p:nvSpPr>
        <p:spPr>
          <a:xfrm>
            <a:off x="6421620" y="6120792"/>
            <a:ext cx="733795" cy="307777"/>
          </a:xfrm>
          <a:prstGeom prst="rect">
            <a:avLst/>
          </a:prstGeom>
          <a:noFill/>
        </p:spPr>
        <p:txBody>
          <a:bodyPr wrap="none" rtlCol="0">
            <a:spAutoFit/>
          </a:bodyPr>
          <a:lstStyle/>
          <a:p>
            <a:r>
              <a:rPr lang="en-US" sz="1400" dirty="0" smtClean="0"/>
              <a:t>Day 47</a:t>
            </a:r>
            <a:endParaRPr lang="en-US" sz="1400" dirty="0"/>
          </a:p>
        </p:txBody>
      </p:sp>
      <p:sp>
        <p:nvSpPr>
          <p:cNvPr id="25" name="Isosceles Triangle 24"/>
          <p:cNvSpPr/>
          <p:nvPr/>
        </p:nvSpPr>
        <p:spPr>
          <a:xfrm>
            <a:off x="7299870" y="3610613"/>
            <a:ext cx="179294" cy="1972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052440" y="6120792"/>
            <a:ext cx="733795" cy="307777"/>
          </a:xfrm>
          <a:prstGeom prst="rect">
            <a:avLst/>
          </a:prstGeom>
          <a:noFill/>
        </p:spPr>
        <p:txBody>
          <a:bodyPr wrap="none" rtlCol="0">
            <a:spAutoFit/>
          </a:bodyPr>
          <a:lstStyle/>
          <a:p>
            <a:r>
              <a:rPr lang="en-US" sz="1400" dirty="0" smtClean="0"/>
              <a:t>Day 48</a:t>
            </a:r>
            <a:endParaRPr lang="en-US" sz="1400" dirty="0"/>
          </a:p>
        </p:txBody>
      </p:sp>
      <p:sp>
        <p:nvSpPr>
          <p:cNvPr id="27" name="TextBox 26"/>
          <p:cNvSpPr txBox="1"/>
          <p:nvPr/>
        </p:nvSpPr>
        <p:spPr>
          <a:xfrm>
            <a:off x="7760146" y="6120792"/>
            <a:ext cx="733795" cy="307777"/>
          </a:xfrm>
          <a:prstGeom prst="rect">
            <a:avLst/>
          </a:prstGeom>
          <a:noFill/>
        </p:spPr>
        <p:txBody>
          <a:bodyPr wrap="none" rtlCol="0">
            <a:spAutoFit/>
          </a:bodyPr>
          <a:lstStyle/>
          <a:p>
            <a:r>
              <a:rPr lang="en-US" sz="1400" dirty="0" smtClean="0"/>
              <a:t>Day 49</a:t>
            </a:r>
            <a:endParaRPr lang="en-US" sz="1400" dirty="0"/>
          </a:p>
        </p:txBody>
      </p:sp>
      <p:sp>
        <p:nvSpPr>
          <p:cNvPr id="28" name="Isosceles Triangle 27"/>
          <p:cNvSpPr/>
          <p:nvPr/>
        </p:nvSpPr>
        <p:spPr>
          <a:xfrm>
            <a:off x="6263005" y="2341400"/>
            <a:ext cx="179294" cy="19722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442299" y="2242789"/>
            <a:ext cx="1481295" cy="369332"/>
          </a:xfrm>
          <a:prstGeom prst="rect">
            <a:avLst/>
          </a:prstGeom>
          <a:noFill/>
        </p:spPr>
        <p:txBody>
          <a:bodyPr wrap="none" rtlCol="0">
            <a:spAutoFit/>
          </a:bodyPr>
          <a:lstStyle/>
          <a:p>
            <a:r>
              <a:rPr lang="en-US" dirty="0" smtClean="0"/>
              <a:t>= </a:t>
            </a:r>
            <a:r>
              <a:rPr lang="en-US" dirty="0" smtClean="0"/>
              <a:t>Freshwater</a:t>
            </a:r>
            <a:endParaRPr lang="en-US" dirty="0"/>
          </a:p>
        </p:txBody>
      </p:sp>
      <p:sp>
        <p:nvSpPr>
          <p:cNvPr id="30" name="Oval 29"/>
          <p:cNvSpPr/>
          <p:nvPr/>
        </p:nvSpPr>
        <p:spPr>
          <a:xfrm>
            <a:off x="6042212" y="5220221"/>
            <a:ext cx="270351" cy="1884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Oval 30"/>
          <p:cNvSpPr/>
          <p:nvPr/>
        </p:nvSpPr>
        <p:spPr>
          <a:xfrm>
            <a:off x="5463068" y="5692868"/>
            <a:ext cx="270351" cy="1884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Oval 31"/>
          <p:cNvSpPr/>
          <p:nvPr/>
        </p:nvSpPr>
        <p:spPr>
          <a:xfrm>
            <a:off x="6620862" y="4893167"/>
            <a:ext cx="270351" cy="1884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3" name="Oval 32"/>
          <p:cNvSpPr/>
          <p:nvPr/>
        </p:nvSpPr>
        <p:spPr>
          <a:xfrm>
            <a:off x="7255117" y="4507460"/>
            <a:ext cx="270351" cy="1884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 name="Oval 35"/>
          <p:cNvSpPr/>
          <p:nvPr/>
        </p:nvSpPr>
        <p:spPr>
          <a:xfrm>
            <a:off x="8027176" y="4213060"/>
            <a:ext cx="270351" cy="1884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Oval 36"/>
          <p:cNvSpPr/>
          <p:nvPr/>
        </p:nvSpPr>
        <p:spPr>
          <a:xfrm>
            <a:off x="6232707" y="2710104"/>
            <a:ext cx="270351" cy="1884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8" name="TextBox 37"/>
          <p:cNvSpPr txBox="1"/>
          <p:nvPr/>
        </p:nvSpPr>
        <p:spPr>
          <a:xfrm>
            <a:off x="6462678" y="2606429"/>
            <a:ext cx="1310988" cy="369332"/>
          </a:xfrm>
          <a:prstGeom prst="rect">
            <a:avLst/>
          </a:prstGeom>
          <a:noFill/>
        </p:spPr>
        <p:txBody>
          <a:bodyPr wrap="none" rtlCol="0">
            <a:spAutoFit/>
          </a:bodyPr>
          <a:lstStyle/>
          <a:p>
            <a:r>
              <a:rPr lang="en-US" dirty="0" smtClean="0"/>
              <a:t>= </a:t>
            </a:r>
            <a:r>
              <a:rPr lang="en-US" dirty="0" smtClean="0"/>
              <a:t>Saltwater</a:t>
            </a:r>
            <a:endParaRPr lang="en-US" dirty="0"/>
          </a:p>
        </p:txBody>
      </p:sp>
      <p:sp>
        <p:nvSpPr>
          <p:cNvPr id="39" name="TextBox 38"/>
          <p:cNvSpPr txBox="1"/>
          <p:nvPr/>
        </p:nvSpPr>
        <p:spPr>
          <a:xfrm rot="16200000">
            <a:off x="3270275" y="4293924"/>
            <a:ext cx="2958487" cy="369332"/>
          </a:xfrm>
          <a:prstGeom prst="rect">
            <a:avLst/>
          </a:prstGeom>
          <a:noFill/>
        </p:spPr>
        <p:txBody>
          <a:bodyPr wrap="none" rtlCol="0">
            <a:spAutoFit/>
          </a:bodyPr>
          <a:lstStyle/>
          <a:p>
            <a:r>
              <a:rPr lang="en-US" dirty="0" smtClean="0"/>
              <a:t>Number that metamorphose</a:t>
            </a:r>
            <a:endParaRPr lang="en-US" dirty="0"/>
          </a:p>
        </p:txBody>
      </p:sp>
    </p:spTree>
    <p:extLst>
      <p:ext uri="{BB962C8B-B14F-4D97-AF65-F5344CB8AC3E}">
        <p14:creationId xmlns:p14="http://schemas.microsoft.com/office/powerpoint/2010/main" val="226333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What patterns did your data reveal from the experiment? </a:t>
            </a:r>
          </a:p>
          <a:p>
            <a:r>
              <a:rPr lang="en-US" dirty="0" smtClean="0"/>
              <a:t>Did the results support or refute your original hypothesis? </a:t>
            </a:r>
          </a:p>
          <a:p>
            <a:r>
              <a:rPr lang="en-US" dirty="0" smtClean="0"/>
              <a:t>What might be some reasons behind the different observations between the treatments? </a:t>
            </a:r>
            <a:endParaRPr lang="en-US" dirty="0"/>
          </a:p>
        </p:txBody>
      </p:sp>
    </p:spTree>
    <p:extLst>
      <p:ext uri="{BB962C8B-B14F-4D97-AF65-F5344CB8AC3E}">
        <p14:creationId xmlns:p14="http://schemas.microsoft.com/office/powerpoint/2010/main" val="64829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Report</a:t>
            </a:r>
            <a:endParaRPr lang="en-US" dirty="0"/>
          </a:p>
        </p:txBody>
      </p:sp>
      <p:sp>
        <p:nvSpPr>
          <p:cNvPr id="3" name="Content Placeholder 2"/>
          <p:cNvSpPr>
            <a:spLocks noGrp="1"/>
          </p:cNvSpPr>
          <p:nvPr>
            <p:ph idx="1"/>
          </p:nvPr>
        </p:nvSpPr>
        <p:spPr/>
        <p:txBody>
          <a:bodyPr/>
          <a:lstStyle/>
          <a:p>
            <a:r>
              <a:rPr lang="en-US" dirty="0" smtClean="0"/>
              <a:t>This lab report will be about this experiment. It is different from an essay because it is divided into sections. </a:t>
            </a:r>
          </a:p>
          <a:p>
            <a:r>
              <a:rPr lang="en-US" dirty="0" smtClean="0"/>
              <a:t>Section 1: Introduction</a:t>
            </a:r>
          </a:p>
          <a:p>
            <a:pPr lvl="1"/>
            <a:r>
              <a:rPr lang="en-US" dirty="0" smtClean="0"/>
              <a:t>Use this section to cover the background of the topic. You may want to cover frog life cycles, how tadpoles handle salt stress, and the tradeoffs associated with osmoregulation.</a:t>
            </a:r>
          </a:p>
          <a:p>
            <a:pPr lvl="1"/>
            <a:r>
              <a:rPr lang="en-US" dirty="0" smtClean="0"/>
              <a:t>Include information that you gather from outside sources</a:t>
            </a:r>
          </a:p>
          <a:p>
            <a:pPr lvl="2"/>
            <a:r>
              <a:rPr lang="en-US" dirty="0" smtClean="0"/>
              <a:t>Be sure to cite your works! </a:t>
            </a:r>
          </a:p>
          <a:p>
            <a:pPr lvl="1"/>
            <a:r>
              <a:rPr lang="en-US" dirty="0" smtClean="0"/>
              <a:t>Important! </a:t>
            </a:r>
            <a:r>
              <a:rPr lang="en-US" dirty="0"/>
              <a:t>I</a:t>
            </a:r>
            <a:r>
              <a:rPr lang="en-US" dirty="0" smtClean="0"/>
              <a:t>nclude your hypothesis in this section. </a:t>
            </a:r>
            <a:endParaRPr lang="en-US" dirty="0"/>
          </a:p>
        </p:txBody>
      </p:sp>
    </p:spTree>
    <p:extLst>
      <p:ext uri="{BB962C8B-B14F-4D97-AF65-F5344CB8AC3E}">
        <p14:creationId xmlns:p14="http://schemas.microsoft.com/office/powerpoint/2010/main" val="333414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Tadpoles? </a:t>
            </a:r>
            <a:endParaRPr lang="en-US" dirty="0"/>
          </a:p>
        </p:txBody>
      </p:sp>
      <p:sp>
        <p:nvSpPr>
          <p:cNvPr id="3" name="Content Placeholder 2"/>
          <p:cNvSpPr>
            <a:spLocks noGrp="1"/>
          </p:cNvSpPr>
          <p:nvPr>
            <p:ph idx="1"/>
          </p:nvPr>
        </p:nvSpPr>
        <p:spPr>
          <a:xfrm>
            <a:off x="685800" y="1328969"/>
            <a:ext cx="7770813" cy="4257022"/>
          </a:xfrm>
        </p:spPr>
        <p:txBody>
          <a:bodyPr/>
          <a:lstStyle/>
          <a:p>
            <a:r>
              <a:rPr lang="en-US" dirty="0" smtClean="0"/>
              <a:t>Frogs have a complex life cycle with several progressions.</a:t>
            </a:r>
          </a:p>
          <a:p>
            <a:pPr lvl="1"/>
            <a:r>
              <a:rPr lang="en-US" dirty="0" smtClean="0"/>
              <a:t>Egg </a:t>
            </a:r>
            <a:r>
              <a:rPr lang="en-US" dirty="0" smtClean="0">
                <a:sym typeface="Wingdings"/>
              </a:rPr>
              <a:t> Tadpole  </a:t>
            </a:r>
            <a:r>
              <a:rPr lang="en-US" dirty="0" err="1" smtClean="0">
                <a:sym typeface="Wingdings"/>
              </a:rPr>
              <a:t>Froglet</a:t>
            </a:r>
            <a:r>
              <a:rPr lang="en-US" dirty="0" smtClean="0">
                <a:sym typeface="Wingdings"/>
              </a:rPr>
              <a:t>  Adult</a:t>
            </a:r>
          </a:p>
          <a:p>
            <a:r>
              <a:rPr lang="en-US" dirty="0" smtClean="0">
                <a:sym typeface="Wingdings"/>
              </a:rPr>
              <a:t>Tadpoles are juvenile frogs that emerge from the egg stage.</a:t>
            </a:r>
          </a:p>
          <a:p>
            <a:r>
              <a:rPr lang="en-US" dirty="0" smtClean="0">
                <a:sym typeface="Wingdings"/>
              </a:rPr>
              <a:t>Characteristics of this stage:</a:t>
            </a:r>
          </a:p>
          <a:p>
            <a:pPr lvl="1"/>
            <a:r>
              <a:rPr lang="en-US" dirty="0" smtClean="0">
                <a:sym typeface="Wingdings"/>
              </a:rPr>
              <a:t>Live in water – have specialized tail for swimming</a:t>
            </a:r>
          </a:p>
          <a:p>
            <a:pPr lvl="1"/>
            <a:r>
              <a:rPr lang="en-US" dirty="0" smtClean="0">
                <a:sym typeface="Wingdings"/>
              </a:rPr>
              <a:t>Eat underwater plants like algae or </a:t>
            </a:r>
            <a:r>
              <a:rPr lang="en-US" dirty="0" err="1" smtClean="0">
                <a:sym typeface="Wingdings"/>
              </a:rPr>
              <a:t>periphyton</a:t>
            </a:r>
            <a:endParaRPr lang="en-US" dirty="0" smtClean="0">
              <a:sym typeface="Wingdings"/>
            </a:endParaRPr>
          </a:p>
          <a:p>
            <a:pPr lvl="1"/>
            <a:r>
              <a:rPr lang="en-US" dirty="0" smtClean="0">
                <a:sym typeface="Wingdings"/>
              </a:rPr>
              <a:t>Breathe through gills like fish</a:t>
            </a:r>
          </a:p>
          <a:p>
            <a:pPr marL="349250" lvl="1" indent="0">
              <a:buNone/>
            </a:pPr>
            <a:endParaRPr lang="en-US" dirty="0" smtClean="0">
              <a:sym typeface="Wingdings"/>
            </a:endParaRPr>
          </a:p>
        </p:txBody>
      </p:sp>
      <p:pic>
        <p:nvPicPr>
          <p:cNvPr id="4" name="Picture 3"/>
          <p:cNvPicPr>
            <a:picLocks noChangeAspect="1"/>
          </p:cNvPicPr>
          <p:nvPr/>
        </p:nvPicPr>
        <p:blipFill>
          <a:blip r:embed="rId3"/>
          <a:stretch>
            <a:fillRect/>
          </a:stretch>
        </p:blipFill>
        <p:spPr>
          <a:xfrm>
            <a:off x="5585167" y="4131999"/>
            <a:ext cx="2871446" cy="2505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458739" y="6637335"/>
            <a:ext cx="3416320" cy="215444"/>
          </a:xfrm>
          <a:prstGeom prst="rect">
            <a:avLst/>
          </a:prstGeom>
          <a:noFill/>
        </p:spPr>
        <p:txBody>
          <a:bodyPr wrap="none" rtlCol="0">
            <a:spAutoFit/>
          </a:bodyPr>
          <a:lstStyle/>
          <a:p>
            <a:r>
              <a:rPr lang="en-US" sz="800" dirty="0"/>
              <a:t>http://</a:t>
            </a:r>
            <a:r>
              <a:rPr lang="en-US" sz="800" dirty="0" err="1"/>
              <a:t>science.howstuffworks.com</a:t>
            </a:r>
            <a:r>
              <a:rPr lang="en-US" sz="800" dirty="0"/>
              <a:t>/zoology/reptiles-amphibians/</a:t>
            </a:r>
            <a:r>
              <a:rPr lang="en-US" sz="800" dirty="0" err="1"/>
              <a:t>frog.htm</a:t>
            </a:r>
            <a:endParaRPr lang="en-US" sz="800" dirty="0"/>
          </a:p>
        </p:txBody>
      </p:sp>
      <p:pic>
        <p:nvPicPr>
          <p:cNvPr id="6" name="Picture 5"/>
          <p:cNvPicPr>
            <a:picLocks noChangeAspect="1"/>
          </p:cNvPicPr>
          <p:nvPr/>
        </p:nvPicPr>
        <p:blipFill>
          <a:blip r:embed="rId4"/>
          <a:stretch>
            <a:fillRect/>
          </a:stretch>
        </p:blipFill>
        <p:spPr>
          <a:xfrm>
            <a:off x="1107170" y="4560511"/>
            <a:ext cx="3767481" cy="2076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1328443" y="6642556"/>
            <a:ext cx="3365024" cy="215444"/>
          </a:xfrm>
          <a:prstGeom prst="rect">
            <a:avLst/>
          </a:prstGeom>
          <a:noFill/>
        </p:spPr>
        <p:txBody>
          <a:bodyPr wrap="none" rtlCol="0">
            <a:spAutoFit/>
          </a:bodyPr>
          <a:lstStyle/>
          <a:p>
            <a:r>
              <a:rPr lang="en-US" sz="800" dirty="0"/>
              <a:t>http://</a:t>
            </a:r>
            <a:r>
              <a:rPr lang="en-US" sz="800" dirty="0" err="1"/>
              <a:t>commons.wikimedia.org</a:t>
            </a:r>
            <a:r>
              <a:rPr lang="en-US" sz="800" dirty="0"/>
              <a:t>/wiki/</a:t>
            </a:r>
            <a:r>
              <a:rPr lang="en-US" sz="800" dirty="0" err="1"/>
              <a:t>File:Litoria_littlejohni_tadpole.jpg</a:t>
            </a:r>
            <a:endParaRPr lang="en-US" sz="800" dirty="0"/>
          </a:p>
        </p:txBody>
      </p:sp>
    </p:spTree>
    <p:extLst>
      <p:ext uri="{BB962C8B-B14F-4D97-AF65-F5344CB8AC3E}">
        <p14:creationId xmlns:p14="http://schemas.microsoft.com/office/powerpoint/2010/main" val="4023417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Report</a:t>
            </a:r>
            <a:endParaRPr lang="en-US" dirty="0"/>
          </a:p>
        </p:txBody>
      </p:sp>
      <p:sp>
        <p:nvSpPr>
          <p:cNvPr id="3" name="Content Placeholder 2"/>
          <p:cNvSpPr>
            <a:spLocks noGrp="1"/>
          </p:cNvSpPr>
          <p:nvPr>
            <p:ph idx="1"/>
          </p:nvPr>
        </p:nvSpPr>
        <p:spPr/>
        <p:txBody>
          <a:bodyPr/>
          <a:lstStyle/>
          <a:p>
            <a:r>
              <a:rPr lang="en-US" dirty="0" smtClean="0"/>
              <a:t>Section 2: Methods and Materials.</a:t>
            </a:r>
          </a:p>
          <a:p>
            <a:pPr lvl="1"/>
            <a:r>
              <a:rPr lang="en-US" dirty="0" smtClean="0"/>
              <a:t>The purpose of this section is to outline our experimental design. It should be detailed enough for another student to run the same experiment from the information in your report.</a:t>
            </a:r>
          </a:p>
          <a:p>
            <a:pPr lvl="1"/>
            <a:r>
              <a:rPr lang="en-US" dirty="0" smtClean="0"/>
              <a:t>Diagrams and drawings are always helpful! </a:t>
            </a:r>
            <a:endParaRPr lang="en-US" dirty="0"/>
          </a:p>
        </p:txBody>
      </p:sp>
    </p:spTree>
    <p:extLst>
      <p:ext uri="{BB962C8B-B14F-4D97-AF65-F5344CB8AC3E}">
        <p14:creationId xmlns:p14="http://schemas.microsoft.com/office/powerpoint/2010/main" val="318840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Report</a:t>
            </a:r>
            <a:endParaRPr lang="en-US" dirty="0"/>
          </a:p>
        </p:txBody>
      </p:sp>
      <p:sp>
        <p:nvSpPr>
          <p:cNvPr id="3" name="Content Placeholder 2"/>
          <p:cNvSpPr>
            <a:spLocks noGrp="1"/>
          </p:cNvSpPr>
          <p:nvPr>
            <p:ph idx="1"/>
          </p:nvPr>
        </p:nvSpPr>
        <p:spPr/>
        <p:txBody>
          <a:bodyPr/>
          <a:lstStyle/>
          <a:p>
            <a:r>
              <a:rPr lang="en-US" dirty="0" smtClean="0"/>
              <a:t>Section 3: Results! </a:t>
            </a:r>
          </a:p>
          <a:p>
            <a:pPr lvl="1"/>
            <a:r>
              <a:rPr lang="en-US" dirty="0" smtClean="0"/>
              <a:t>This section is where you put your data. Since we made graphs, the graphs will go in this section. </a:t>
            </a:r>
          </a:p>
          <a:p>
            <a:pPr lvl="1"/>
            <a:r>
              <a:rPr lang="en-US" dirty="0" smtClean="0"/>
              <a:t>Be sure to label your axes, include a legend, and put a figure caption below the graph so that people reading your report understand the data. </a:t>
            </a:r>
          </a:p>
          <a:p>
            <a:pPr lvl="1"/>
            <a:endParaRPr lang="en-US" dirty="0"/>
          </a:p>
          <a:p>
            <a:pPr lvl="1"/>
            <a:r>
              <a:rPr lang="en-US" dirty="0" smtClean="0"/>
              <a:t>Important note: Do no discuss what your results mean in this section. All you want in the results section are the data and graphics. </a:t>
            </a:r>
            <a:endParaRPr lang="en-US" dirty="0"/>
          </a:p>
        </p:txBody>
      </p:sp>
    </p:spTree>
    <p:extLst>
      <p:ext uri="{BB962C8B-B14F-4D97-AF65-F5344CB8AC3E}">
        <p14:creationId xmlns:p14="http://schemas.microsoft.com/office/powerpoint/2010/main" val="303091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Report</a:t>
            </a:r>
            <a:endParaRPr lang="en-US" dirty="0"/>
          </a:p>
        </p:txBody>
      </p:sp>
      <p:sp>
        <p:nvSpPr>
          <p:cNvPr id="3" name="Content Placeholder 2"/>
          <p:cNvSpPr>
            <a:spLocks noGrp="1"/>
          </p:cNvSpPr>
          <p:nvPr>
            <p:ph idx="1"/>
          </p:nvPr>
        </p:nvSpPr>
        <p:spPr/>
        <p:txBody>
          <a:bodyPr/>
          <a:lstStyle/>
          <a:p>
            <a:r>
              <a:rPr lang="en-US" dirty="0" smtClean="0"/>
              <a:t>Section 4: Conclusion/Discussion</a:t>
            </a:r>
          </a:p>
          <a:p>
            <a:pPr lvl="1"/>
            <a:r>
              <a:rPr lang="en-US" dirty="0" smtClean="0"/>
              <a:t>This is the section where you discuss what your results mean.</a:t>
            </a:r>
          </a:p>
          <a:p>
            <a:pPr lvl="1"/>
            <a:r>
              <a:rPr lang="en-US" dirty="0" smtClean="0"/>
              <a:t>Discuss whether your results supported your original hypothesis</a:t>
            </a:r>
          </a:p>
          <a:p>
            <a:pPr lvl="2"/>
            <a:r>
              <a:rPr lang="en-US" dirty="0" smtClean="0"/>
              <a:t>Why do you think they supported your hypothesis? Why not? </a:t>
            </a:r>
          </a:p>
          <a:p>
            <a:pPr lvl="1"/>
            <a:r>
              <a:rPr lang="en-US" dirty="0" smtClean="0"/>
              <a:t>What are some explanations for your observed data? </a:t>
            </a:r>
          </a:p>
          <a:p>
            <a:pPr lvl="1"/>
            <a:r>
              <a:rPr lang="en-US" dirty="0" smtClean="0"/>
              <a:t>Can you tie in natural selection into these results? </a:t>
            </a:r>
          </a:p>
          <a:p>
            <a:pPr lvl="2"/>
            <a:r>
              <a:rPr lang="en-US" dirty="0" smtClean="0"/>
              <a:t>How might it be adaptive to tolerate salty environments? </a:t>
            </a:r>
          </a:p>
          <a:p>
            <a:pPr lvl="1"/>
            <a:endParaRPr lang="en-US" dirty="0"/>
          </a:p>
        </p:txBody>
      </p:sp>
    </p:spTree>
    <p:extLst>
      <p:ext uri="{BB962C8B-B14F-4D97-AF65-F5344CB8AC3E}">
        <p14:creationId xmlns:p14="http://schemas.microsoft.com/office/powerpoint/2010/main" val="321439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a:t>
            </a:r>
            <a:endParaRPr lang="en-US" dirty="0"/>
          </a:p>
        </p:txBody>
      </p:sp>
      <p:sp>
        <p:nvSpPr>
          <p:cNvPr id="3" name="Content Placeholder 2"/>
          <p:cNvSpPr>
            <a:spLocks noGrp="1"/>
          </p:cNvSpPr>
          <p:nvPr>
            <p:ph idx="1"/>
          </p:nvPr>
        </p:nvSpPr>
        <p:spPr>
          <a:xfrm>
            <a:off x="685800" y="1405964"/>
            <a:ext cx="7770813" cy="4257022"/>
          </a:xfrm>
        </p:spPr>
        <p:txBody>
          <a:bodyPr/>
          <a:lstStyle/>
          <a:p>
            <a:r>
              <a:rPr lang="en-US" dirty="0" smtClean="0"/>
              <a:t>You have just gone through the scientific method just like a real life scientist! </a:t>
            </a:r>
          </a:p>
          <a:p>
            <a:pPr marL="0" indent="0">
              <a:buNone/>
            </a:pPr>
            <a:endParaRPr lang="en-US" dirty="0"/>
          </a:p>
        </p:txBody>
      </p:sp>
      <p:pic>
        <p:nvPicPr>
          <p:cNvPr id="4" name="Picture 3"/>
          <p:cNvPicPr>
            <a:picLocks noChangeAspect="1"/>
          </p:cNvPicPr>
          <p:nvPr/>
        </p:nvPicPr>
        <p:blipFill>
          <a:blip r:embed="rId2"/>
          <a:stretch>
            <a:fillRect/>
          </a:stretch>
        </p:blipFill>
        <p:spPr>
          <a:xfrm>
            <a:off x="1830293" y="2330825"/>
            <a:ext cx="5591985" cy="4193989"/>
          </a:xfrm>
          <a:prstGeom prst="rect">
            <a:avLst/>
          </a:prstGeom>
        </p:spPr>
      </p:pic>
      <p:sp>
        <p:nvSpPr>
          <p:cNvPr id="5" name="TextBox 4"/>
          <p:cNvSpPr txBox="1"/>
          <p:nvPr/>
        </p:nvSpPr>
        <p:spPr>
          <a:xfrm>
            <a:off x="3481294" y="6644342"/>
            <a:ext cx="2339102" cy="215444"/>
          </a:xfrm>
          <a:prstGeom prst="rect">
            <a:avLst/>
          </a:prstGeom>
          <a:noFill/>
        </p:spPr>
        <p:txBody>
          <a:bodyPr wrap="none" rtlCol="0">
            <a:spAutoFit/>
          </a:bodyPr>
          <a:lstStyle/>
          <a:p>
            <a:r>
              <a:rPr lang="en-US" sz="800" dirty="0"/>
              <a:t>http://science-fair-</a:t>
            </a:r>
            <a:r>
              <a:rPr lang="en-US" sz="800" dirty="0" err="1"/>
              <a:t>coach.com</a:t>
            </a:r>
            <a:r>
              <a:rPr lang="en-US" sz="800" dirty="0"/>
              <a:t>/scientific-method/</a:t>
            </a:r>
          </a:p>
        </p:txBody>
      </p:sp>
    </p:spTree>
    <p:extLst>
      <p:ext uri="{BB962C8B-B14F-4D97-AF65-F5344CB8AC3E}">
        <p14:creationId xmlns:p14="http://schemas.microsoft.com/office/powerpoint/2010/main" val="163256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0813" cy="1429871"/>
          </a:xfrm>
        </p:spPr>
        <p:txBody>
          <a:bodyPr/>
          <a:lstStyle/>
          <a:p>
            <a:r>
              <a:rPr lang="en-US" dirty="0" smtClean="0"/>
              <a:t>Where do tadpoles live? </a:t>
            </a:r>
            <a:endParaRPr lang="en-US" dirty="0"/>
          </a:p>
        </p:txBody>
      </p:sp>
      <p:sp>
        <p:nvSpPr>
          <p:cNvPr id="3" name="Content Placeholder 2"/>
          <p:cNvSpPr>
            <a:spLocks noGrp="1"/>
          </p:cNvSpPr>
          <p:nvPr>
            <p:ph idx="1"/>
          </p:nvPr>
        </p:nvSpPr>
        <p:spPr>
          <a:xfrm>
            <a:off x="685800" y="1299770"/>
            <a:ext cx="7770813" cy="4257022"/>
          </a:xfrm>
        </p:spPr>
        <p:txBody>
          <a:bodyPr/>
          <a:lstStyle/>
          <a:p>
            <a:r>
              <a:rPr lang="en-US" dirty="0" smtClean="0"/>
              <a:t>In freshwater wetlands around the world</a:t>
            </a:r>
          </a:p>
          <a:p>
            <a:r>
              <a:rPr lang="en-US" dirty="0" smtClean="0"/>
              <a:t>Live in bogs, swamps, lakes, ponds, even roadside ditches! </a:t>
            </a:r>
          </a:p>
          <a:p>
            <a:r>
              <a:rPr lang="en-US" dirty="0" smtClean="0"/>
              <a:t>In coastal wetlands, salt can contaminate freshwater </a:t>
            </a:r>
          </a:p>
          <a:p>
            <a:pPr lvl="1"/>
            <a:r>
              <a:rPr lang="en-US" dirty="0" smtClean="0"/>
              <a:t>Storm surges, intrusion from aquifers, flooding events</a:t>
            </a:r>
          </a:p>
        </p:txBody>
      </p:sp>
      <p:pic>
        <p:nvPicPr>
          <p:cNvPr id="4" name="Picture 3"/>
          <p:cNvPicPr>
            <a:picLocks noChangeAspect="1"/>
          </p:cNvPicPr>
          <p:nvPr/>
        </p:nvPicPr>
        <p:blipFill>
          <a:blip r:embed="rId3"/>
          <a:stretch>
            <a:fillRect/>
          </a:stretch>
        </p:blipFill>
        <p:spPr>
          <a:xfrm>
            <a:off x="291965" y="3507660"/>
            <a:ext cx="3069465" cy="2049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69333" y="5556792"/>
            <a:ext cx="2636810" cy="215444"/>
          </a:xfrm>
          <a:prstGeom prst="rect">
            <a:avLst/>
          </a:prstGeom>
          <a:noFill/>
        </p:spPr>
        <p:txBody>
          <a:bodyPr wrap="none" rtlCol="0">
            <a:spAutoFit/>
          </a:bodyPr>
          <a:lstStyle/>
          <a:p>
            <a:r>
              <a:rPr lang="en-US" sz="800" dirty="0"/>
              <a:t>http://</a:t>
            </a:r>
            <a:r>
              <a:rPr lang="en-US" sz="800" dirty="0" err="1"/>
              <a:t>www.greglasley.net</a:t>
            </a:r>
            <a:r>
              <a:rPr lang="en-US" sz="800" dirty="0"/>
              <a:t>/</a:t>
            </a:r>
            <a:r>
              <a:rPr lang="en-US" sz="800" dirty="0" err="1"/>
              <a:t>nonBirds</a:t>
            </a:r>
            <a:r>
              <a:rPr lang="en-US" sz="800" dirty="0"/>
              <a:t>/</a:t>
            </a:r>
            <a:r>
              <a:rPr lang="en-US" sz="800" dirty="0" err="1"/>
              <a:t>cypresswamp.html</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40723" y="5027371"/>
            <a:ext cx="2017394" cy="1513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101556" y="6564137"/>
            <a:ext cx="2954655" cy="215444"/>
          </a:xfrm>
          <a:prstGeom prst="rect">
            <a:avLst/>
          </a:prstGeom>
          <a:noFill/>
        </p:spPr>
        <p:txBody>
          <a:bodyPr wrap="none" rtlCol="0">
            <a:spAutoFit/>
          </a:bodyPr>
          <a:lstStyle/>
          <a:p>
            <a:r>
              <a:rPr lang="en-US" sz="800" dirty="0"/>
              <a:t>http://</a:t>
            </a:r>
            <a:r>
              <a:rPr lang="en-US" sz="800" dirty="0" err="1"/>
              <a:t>www.sheepsheadbites.com</a:t>
            </a:r>
            <a:r>
              <a:rPr lang="en-US" sz="800" dirty="0"/>
              <a:t>/tag/marine-park-salt-marsh/</a:t>
            </a:r>
          </a:p>
        </p:txBody>
      </p:sp>
      <p:pic>
        <p:nvPicPr>
          <p:cNvPr id="9" name="Picture 8"/>
          <p:cNvPicPr>
            <a:picLocks noChangeAspect="1"/>
          </p:cNvPicPr>
          <p:nvPr/>
        </p:nvPicPr>
        <p:blipFill>
          <a:blip r:embed="rId5"/>
          <a:stretch>
            <a:fillRect/>
          </a:stretch>
        </p:blipFill>
        <p:spPr>
          <a:xfrm>
            <a:off x="5711910" y="3507660"/>
            <a:ext cx="3284798" cy="2049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6409765" y="5556792"/>
            <a:ext cx="2266766" cy="215444"/>
          </a:xfrm>
          <a:prstGeom prst="rect">
            <a:avLst/>
          </a:prstGeom>
          <a:noFill/>
        </p:spPr>
        <p:txBody>
          <a:bodyPr wrap="none" rtlCol="0">
            <a:spAutoFit/>
          </a:bodyPr>
          <a:lstStyle/>
          <a:p>
            <a:r>
              <a:rPr lang="en-US" sz="800" dirty="0"/>
              <a:t>http://</a:t>
            </a:r>
            <a:r>
              <a:rPr lang="en-US" sz="800" dirty="0" err="1"/>
              <a:t>en.wikipedia.org</a:t>
            </a:r>
            <a:r>
              <a:rPr lang="en-US" sz="800" dirty="0"/>
              <a:t>/wiki/</a:t>
            </a:r>
            <a:r>
              <a:rPr lang="en-US" sz="800" dirty="0" err="1"/>
              <a:t>Hurricane_Isabel</a:t>
            </a:r>
            <a:endParaRPr lang="en-US" sz="800" dirty="0"/>
          </a:p>
        </p:txBody>
      </p:sp>
    </p:spTree>
    <p:extLst>
      <p:ext uri="{BB962C8B-B14F-4D97-AF65-F5344CB8AC3E}">
        <p14:creationId xmlns:p14="http://schemas.microsoft.com/office/powerpoint/2010/main" val="86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5728"/>
            <a:ext cx="7770813" cy="1429871"/>
          </a:xfrm>
        </p:spPr>
        <p:txBody>
          <a:bodyPr>
            <a:normAutofit fontScale="90000"/>
          </a:bodyPr>
          <a:lstStyle/>
          <a:p>
            <a:r>
              <a:rPr lang="en-US" dirty="0" smtClean="0"/>
              <a:t>Why should we care about saltwater into freshwater habitats?? </a:t>
            </a:r>
            <a:endParaRPr lang="en-US" dirty="0"/>
          </a:p>
        </p:txBody>
      </p:sp>
      <p:sp>
        <p:nvSpPr>
          <p:cNvPr id="5" name="Content Placeholder 4"/>
          <p:cNvSpPr>
            <a:spLocks noGrp="1"/>
          </p:cNvSpPr>
          <p:nvPr>
            <p:ph idx="1"/>
          </p:nvPr>
        </p:nvSpPr>
        <p:spPr>
          <a:xfrm>
            <a:off x="685800" y="1876587"/>
            <a:ext cx="7770813" cy="5179363"/>
          </a:xfrm>
        </p:spPr>
        <p:txBody>
          <a:bodyPr>
            <a:normAutofit/>
          </a:bodyPr>
          <a:lstStyle/>
          <a:p>
            <a:r>
              <a:rPr lang="en-US" dirty="0" smtClean="0"/>
              <a:t>When solute concentrations are high OUTSIDE the cells, water will passively flow out of the cell, shriveling the cell like a raisin.</a:t>
            </a:r>
          </a:p>
          <a:p>
            <a:pPr lvl="1"/>
            <a:r>
              <a:rPr lang="en-US" dirty="0" smtClean="0"/>
              <a:t>Why? Because there is less water outside the cell and therefore the water will naturally flow from high to low concentrations.</a:t>
            </a:r>
          </a:p>
          <a:p>
            <a:pPr lvl="1"/>
            <a:r>
              <a:rPr lang="en-US" dirty="0" smtClean="0"/>
              <a:t>This is a </a:t>
            </a:r>
            <a:r>
              <a:rPr lang="en-US" b="1" u="sng" dirty="0" smtClean="0"/>
              <a:t>hypertonic</a:t>
            </a:r>
            <a:r>
              <a:rPr lang="en-US" dirty="0" smtClean="0"/>
              <a:t> solution</a:t>
            </a:r>
          </a:p>
          <a:p>
            <a:pPr marL="349250" lvl="1" indent="0">
              <a:buNone/>
            </a:pPr>
            <a:endParaRPr lang="en-US" dirty="0" smtClean="0"/>
          </a:p>
          <a:p>
            <a:r>
              <a:rPr lang="en-US" dirty="0" smtClean="0"/>
              <a:t>When there are more solutes INSIDE the cell, water will passively flow into the cell, causing the cell to swell up.</a:t>
            </a:r>
          </a:p>
          <a:p>
            <a:pPr lvl="1"/>
            <a:r>
              <a:rPr lang="en-US" dirty="0" smtClean="0"/>
              <a:t>Why? Because there is less water inside the cell and therefore the water will naturally flow from high to low concentrations.</a:t>
            </a:r>
          </a:p>
          <a:p>
            <a:pPr lvl="1"/>
            <a:r>
              <a:rPr lang="en-US" dirty="0" smtClean="0"/>
              <a:t>This is a </a:t>
            </a:r>
            <a:r>
              <a:rPr lang="en-US" b="1" u="sng" dirty="0" smtClean="0"/>
              <a:t>hypotonic</a:t>
            </a:r>
            <a:r>
              <a:rPr lang="en-US" dirty="0" smtClean="0"/>
              <a:t> solution.</a:t>
            </a:r>
          </a:p>
          <a:p>
            <a:endParaRPr lang="en-US" dirty="0"/>
          </a:p>
        </p:txBody>
      </p:sp>
    </p:spTree>
    <p:extLst>
      <p:ext uri="{BB962C8B-B14F-4D97-AF65-F5344CB8AC3E}">
        <p14:creationId xmlns:p14="http://schemas.microsoft.com/office/powerpoint/2010/main" val="296417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l="2182" r="2182"/>
          <a:stretch>
            <a:fillRect/>
          </a:stretch>
        </p:blipFill>
        <p:spPr>
          <a:xfrm>
            <a:off x="364637" y="121022"/>
            <a:ext cx="8452726" cy="4630589"/>
          </a:xfrm>
        </p:spPr>
      </p:pic>
      <p:sp>
        <p:nvSpPr>
          <p:cNvPr id="5" name="TextBox 4"/>
          <p:cNvSpPr txBox="1"/>
          <p:nvPr/>
        </p:nvSpPr>
        <p:spPr>
          <a:xfrm>
            <a:off x="364637" y="4767434"/>
            <a:ext cx="2967955" cy="646331"/>
          </a:xfrm>
          <a:prstGeom prst="rect">
            <a:avLst/>
          </a:prstGeom>
          <a:noFill/>
        </p:spPr>
        <p:txBody>
          <a:bodyPr wrap="none" rtlCol="0">
            <a:spAutoFit/>
          </a:bodyPr>
          <a:lstStyle/>
          <a:p>
            <a:r>
              <a:rPr lang="en-US" dirty="0" smtClean="0"/>
              <a:t>More solutes outside the cell</a:t>
            </a:r>
          </a:p>
          <a:p>
            <a:r>
              <a:rPr lang="en-US" dirty="0" smtClean="0"/>
              <a:t>Compared to the inside</a:t>
            </a:r>
            <a:endParaRPr lang="en-US" dirty="0"/>
          </a:p>
        </p:txBody>
      </p:sp>
      <p:sp>
        <p:nvSpPr>
          <p:cNvPr id="6" name="TextBox 5"/>
          <p:cNvSpPr txBox="1"/>
          <p:nvPr/>
        </p:nvSpPr>
        <p:spPr>
          <a:xfrm>
            <a:off x="5978124" y="4767434"/>
            <a:ext cx="2839239" cy="646331"/>
          </a:xfrm>
          <a:prstGeom prst="rect">
            <a:avLst/>
          </a:prstGeom>
          <a:noFill/>
        </p:spPr>
        <p:txBody>
          <a:bodyPr wrap="none" rtlCol="0">
            <a:spAutoFit/>
          </a:bodyPr>
          <a:lstStyle/>
          <a:p>
            <a:r>
              <a:rPr lang="en-US" dirty="0" smtClean="0"/>
              <a:t>More solutes inside the cell </a:t>
            </a:r>
          </a:p>
          <a:p>
            <a:r>
              <a:rPr lang="en-US" dirty="0" smtClean="0"/>
              <a:t>Compared to the outside</a:t>
            </a:r>
            <a:endParaRPr lang="en-US" dirty="0"/>
          </a:p>
        </p:txBody>
      </p:sp>
      <p:sp>
        <p:nvSpPr>
          <p:cNvPr id="7" name="TextBox 6"/>
          <p:cNvSpPr txBox="1"/>
          <p:nvPr/>
        </p:nvSpPr>
        <p:spPr>
          <a:xfrm>
            <a:off x="3511177" y="4767434"/>
            <a:ext cx="2217411" cy="646331"/>
          </a:xfrm>
          <a:prstGeom prst="rect">
            <a:avLst/>
          </a:prstGeom>
          <a:noFill/>
        </p:spPr>
        <p:txBody>
          <a:bodyPr wrap="none" rtlCol="0">
            <a:spAutoFit/>
          </a:bodyPr>
          <a:lstStyle/>
          <a:p>
            <a:r>
              <a:rPr lang="en-US" dirty="0" err="1" smtClean="0"/>
              <a:t>Iso</a:t>
            </a:r>
            <a:r>
              <a:rPr lang="en-US" dirty="0" smtClean="0"/>
              <a:t> = same</a:t>
            </a:r>
          </a:p>
          <a:p>
            <a:r>
              <a:rPr lang="en-US" dirty="0" smtClean="0"/>
              <a:t>Same concentrations</a:t>
            </a:r>
            <a:endParaRPr lang="en-US" dirty="0"/>
          </a:p>
        </p:txBody>
      </p:sp>
      <p:sp>
        <p:nvSpPr>
          <p:cNvPr id="8" name="TextBox 7"/>
          <p:cNvSpPr txBox="1"/>
          <p:nvPr/>
        </p:nvSpPr>
        <p:spPr>
          <a:xfrm>
            <a:off x="946136" y="5812118"/>
            <a:ext cx="1162999" cy="369332"/>
          </a:xfrm>
          <a:prstGeom prst="rect">
            <a:avLst/>
          </a:prstGeom>
          <a:noFill/>
        </p:spPr>
        <p:txBody>
          <a:bodyPr wrap="none" rtlCol="0">
            <a:spAutoFit/>
          </a:bodyPr>
          <a:lstStyle/>
          <a:p>
            <a:r>
              <a:rPr lang="en-US" dirty="0" smtClean="0"/>
              <a:t>Saltwater!</a:t>
            </a:r>
            <a:endParaRPr lang="en-US" dirty="0"/>
          </a:p>
        </p:txBody>
      </p:sp>
      <p:sp>
        <p:nvSpPr>
          <p:cNvPr id="9" name="TextBox 8"/>
          <p:cNvSpPr txBox="1"/>
          <p:nvPr/>
        </p:nvSpPr>
        <p:spPr>
          <a:xfrm>
            <a:off x="6738470" y="5812118"/>
            <a:ext cx="1333305" cy="369332"/>
          </a:xfrm>
          <a:prstGeom prst="rect">
            <a:avLst/>
          </a:prstGeom>
          <a:noFill/>
        </p:spPr>
        <p:txBody>
          <a:bodyPr wrap="none" rtlCol="0">
            <a:spAutoFit/>
          </a:bodyPr>
          <a:lstStyle/>
          <a:p>
            <a:r>
              <a:rPr lang="en-US" dirty="0" smtClean="0"/>
              <a:t>Freshwater!</a:t>
            </a:r>
          </a:p>
        </p:txBody>
      </p:sp>
      <p:sp>
        <p:nvSpPr>
          <p:cNvPr id="10" name="TextBox 9"/>
          <p:cNvSpPr txBox="1"/>
          <p:nvPr/>
        </p:nvSpPr>
        <p:spPr>
          <a:xfrm>
            <a:off x="2270580" y="6562310"/>
            <a:ext cx="4467890" cy="215444"/>
          </a:xfrm>
          <a:prstGeom prst="rect">
            <a:avLst/>
          </a:prstGeom>
          <a:noFill/>
        </p:spPr>
        <p:txBody>
          <a:bodyPr wrap="none" rtlCol="0">
            <a:spAutoFit/>
          </a:bodyPr>
          <a:lstStyle/>
          <a:p>
            <a:r>
              <a:rPr lang="en-US" sz="800" dirty="0" smtClean="0"/>
              <a:t>Above teaching </a:t>
            </a:r>
            <a:r>
              <a:rPr lang="en-US" sz="800" dirty="0"/>
              <a:t>aide: http://0.tqn.com/d/chemistry/1/0/p/U/1/osmotic-pressure-blood-</a:t>
            </a:r>
            <a:r>
              <a:rPr lang="en-US" sz="800" dirty="0" err="1"/>
              <a:t>cells.jpg</a:t>
            </a:r>
            <a:r>
              <a:rPr lang="en-US" sz="800" dirty="0"/>
              <a:t> </a:t>
            </a:r>
          </a:p>
        </p:txBody>
      </p:sp>
    </p:spTree>
    <p:extLst>
      <p:ext uri="{BB962C8B-B14F-4D97-AF65-F5344CB8AC3E}">
        <p14:creationId xmlns:p14="http://schemas.microsoft.com/office/powerpoint/2010/main" val="314385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4263"/>
            <a:ext cx="7770813" cy="1429871"/>
          </a:xfrm>
        </p:spPr>
        <p:txBody>
          <a:bodyPr/>
          <a:lstStyle/>
          <a:p>
            <a:r>
              <a:rPr lang="en-US" dirty="0" smtClean="0"/>
              <a:t>Tadpoles in Saltwater</a:t>
            </a:r>
            <a:endParaRPr lang="en-US" dirty="0"/>
          </a:p>
        </p:txBody>
      </p:sp>
      <p:sp>
        <p:nvSpPr>
          <p:cNvPr id="3" name="Content Placeholder 2"/>
          <p:cNvSpPr>
            <a:spLocks noGrp="1"/>
          </p:cNvSpPr>
          <p:nvPr>
            <p:ph idx="1"/>
          </p:nvPr>
        </p:nvSpPr>
        <p:spPr>
          <a:xfrm>
            <a:off x="685800" y="1131540"/>
            <a:ext cx="7910296" cy="4257022"/>
          </a:xfrm>
        </p:spPr>
        <p:txBody>
          <a:bodyPr/>
          <a:lstStyle/>
          <a:p>
            <a:r>
              <a:rPr lang="en-US" dirty="0" smtClean="0"/>
              <a:t>Tadpoles are </a:t>
            </a:r>
            <a:r>
              <a:rPr lang="en-US" dirty="0" err="1" smtClean="0"/>
              <a:t>HYPERtonic</a:t>
            </a:r>
            <a:r>
              <a:rPr lang="en-US" dirty="0" smtClean="0"/>
              <a:t> to saltwater – and they can’t leave the water either!</a:t>
            </a:r>
          </a:p>
          <a:p>
            <a:r>
              <a:rPr lang="en-US" dirty="0" smtClean="0"/>
              <a:t>Cells will shrink, tadpoles will dehydrate, and cannot survive  for long.</a:t>
            </a:r>
          </a:p>
          <a:p>
            <a:pPr marL="0" indent="0">
              <a:buNone/>
            </a:pPr>
            <a:endParaRPr lang="en-US" dirty="0"/>
          </a:p>
        </p:txBody>
      </p:sp>
      <p:pic>
        <p:nvPicPr>
          <p:cNvPr id="4" name="Picture 3"/>
          <p:cNvPicPr>
            <a:picLocks noChangeAspect="1"/>
          </p:cNvPicPr>
          <p:nvPr/>
        </p:nvPicPr>
        <p:blipFill>
          <a:blip r:embed="rId3"/>
          <a:stretch>
            <a:fillRect/>
          </a:stretch>
        </p:blipFill>
        <p:spPr>
          <a:xfrm>
            <a:off x="2559324" y="2648713"/>
            <a:ext cx="5625362" cy="3711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497372" y="6415305"/>
            <a:ext cx="5673348" cy="215444"/>
          </a:xfrm>
          <a:prstGeom prst="rect">
            <a:avLst/>
          </a:prstGeom>
          <a:noFill/>
        </p:spPr>
        <p:txBody>
          <a:bodyPr wrap="none" rtlCol="0">
            <a:spAutoFit/>
          </a:bodyPr>
          <a:lstStyle/>
          <a:p>
            <a:r>
              <a:rPr lang="en-US" sz="800" dirty="0"/>
              <a:t>http://</a:t>
            </a:r>
            <a:r>
              <a:rPr lang="en-US" sz="800" dirty="0" err="1"/>
              <a:t>ngm.nationalgeographic.com</a:t>
            </a:r>
            <a:r>
              <a:rPr lang="en-US" sz="800" dirty="0"/>
              <a:t>/wallpaper/2013/</a:t>
            </a:r>
            <a:r>
              <a:rPr lang="en-US" sz="800" dirty="0" err="1"/>
              <a:t>april</a:t>
            </a:r>
            <a:r>
              <a:rPr lang="en-US" sz="800" dirty="0"/>
              <a:t>-</a:t>
            </a:r>
            <a:r>
              <a:rPr lang="en-US" sz="800" dirty="0" err="1"/>
              <a:t>ngm</a:t>
            </a:r>
            <a:r>
              <a:rPr lang="en-US" sz="800" dirty="0"/>
              <a:t>-wallpaper#/11-0413-black-cloud-tadpoles-water-lilies-670.jpg</a:t>
            </a:r>
          </a:p>
        </p:txBody>
      </p:sp>
    </p:spTree>
    <p:extLst>
      <p:ext uri="{BB962C8B-B14F-4D97-AF65-F5344CB8AC3E}">
        <p14:creationId xmlns:p14="http://schemas.microsoft.com/office/powerpoint/2010/main" val="51535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UNLESS… </a:t>
            </a:r>
            <a:endParaRPr lang="en-US" dirty="0"/>
          </a:p>
        </p:txBody>
      </p:sp>
      <p:sp>
        <p:nvSpPr>
          <p:cNvPr id="3" name="Content Placeholder 2"/>
          <p:cNvSpPr>
            <a:spLocks noGrp="1"/>
          </p:cNvSpPr>
          <p:nvPr>
            <p:ph idx="1"/>
          </p:nvPr>
        </p:nvSpPr>
        <p:spPr/>
        <p:txBody>
          <a:bodyPr/>
          <a:lstStyle/>
          <a:p>
            <a:r>
              <a:rPr lang="en-US" dirty="0" smtClean="0"/>
              <a:t>Tadpoles will die quickly in saltwater unless they have an adaptation to maintain homeostasis </a:t>
            </a:r>
          </a:p>
          <a:p>
            <a:r>
              <a:rPr lang="en-US" dirty="0" smtClean="0"/>
              <a:t>Homeostasis: maintaining constant internal conditions</a:t>
            </a:r>
          </a:p>
          <a:p>
            <a:pPr marL="0" indent="0">
              <a:buNone/>
            </a:pP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26000" y1="53308" x2="25641" y2="49846"/>
                        <a14:backgroundMark x1="28256" y1="53538" x2="21231" y2="52077"/>
                        <a14:backgroundMark x1="33333" y1="57000" x2="35128" y2="58692"/>
                        <a14:backgroundMark x1="21385" y1="43538" x2="21385" y2="43538"/>
                      </a14:backgroundRemoval>
                    </a14:imgEffect>
                  </a14:imgLayer>
                </a14:imgProps>
              </a:ext>
              <a:ext uri="{28A0092B-C50C-407E-A947-70E740481C1C}">
                <a14:useLocalDpi xmlns:a14="http://schemas.microsoft.com/office/drawing/2010/main"/>
              </a:ext>
            </a:extLst>
          </a:blip>
          <a:stretch>
            <a:fillRect/>
          </a:stretch>
        </p:blipFill>
        <p:spPr>
          <a:xfrm>
            <a:off x="1643530" y="3001889"/>
            <a:ext cx="5438588" cy="3625726"/>
          </a:xfrm>
          <a:prstGeom prst="rect">
            <a:avLst/>
          </a:prstGeom>
        </p:spPr>
      </p:pic>
      <p:sp>
        <p:nvSpPr>
          <p:cNvPr id="5" name="TextBox 4"/>
          <p:cNvSpPr txBox="1"/>
          <p:nvPr/>
        </p:nvSpPr>
        <p:spPr>
          <a:xfrm>
            <a:off x="2480236" y="6627615"/>
            <a:ext cx="3788217" cy="215444"/>
          </a:xfrm>
          <a:prstGeom prst="rect">
            <a:avLst/>
          </a:prstGeom>
          <a:noFill/>
        </p:spPr>
        <p:txBody>
          <a:bodyPr wrap="none" rtlCol="0">
            <a:spAutoFit/>
          </a:bodyPr>
          <a:lstStyle/>
          <a:p>
            <a:r>
              <a:rPr lang="en-US" sz="800" dirty="0"/>
              <a:t>http://</a:t>
            </a:r>
            <a:r>
              <a:rPr lang="en-US" sz="800" dirty="0" err="1"/>
              <a:t>upload.wikimedia.org</a:t>
            </a:r>
            <a:r>
              <a:rPr lang="en-US" sz="800" dirty="0"/>
              <a:t>/</a:t>
            </a:r>
            <a:r>
              <a:rPr lang="en-US" sz="800" dirty="0" err="1"/>
              <a:t>wikipedia</a:t>
            </a:r>
            <a:r>
              <a:rPr lang="en-US" sz="800" dirty="0"/>
              <a:t>/commons/b/</a:t>
            </a:r>
            <a:r>
              <a:rPr lang="en-US" sz="800" dirty="0" err="1"/>
              <a:t>ba</a:t>
            </a:r>
            <a:r>
              <a:rPr lang="en-US" sz="800" dirty="0"/>
              <a:t>/Brown_Tree_Frog_2.jpg</a:t>
            </a:r>
          </a:p>
        </p:txBody>
      </p:sp>
    </p:spTree>
    <p:extLst>
      <p:ext uri="{BB962C8B-B14F-4D97-AF65-F5344CB8AC3E}">
        <p14:creationId xmlns:p14="http://schemas.microsoft.com/office/powerpoint/2010/main" val="408110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tadpoles maintain water balance?</a:t>
            </a:r>
            <a:endParaRPr lang="en-US" dirty="0"/>
          </a:p>
        </p:txBody>
      </p:sp>
      <p:sp>
        <p:nvSpPr>
          <p:cNvPr id="3" name="Content Placeholder 2"/>
          <p:cNvSpPr>
            <a:spLocks noGrp="1"/>
          </p:cNvSpPr>
          <p:nvPr>
            <p:ph idx="1"/>
          </p:nvPr>
        </p:nvSpPr>
        <p:spPr/>
        <p:txBody>
          <a:bodyPr/>
          <a:lstStyle/>
          <a:p>
            <a:r>
              <a:rPr lang="en-US" dirty="0" smtClean="0"/>
              <a:t>Tadpoles breathe through gills</a:t>
            </a:r>
          </a:p>
          <a:p>
            <a:r>
              <a:rPr lang="en-US" dirty="0" smtClean="0"/>
              <a:t>Gills also excrete excess salts</a:t>
            </a:r>
          </a:p>
          <a:p>
            <a:r>
              <a:rPr lang="en-US" dirty="0" smtClean="0"/>
              <a:t>How? Sodium-potassium pumps!</a:t>
            </a:r>
          </a:p>
          <a:p>
            <a:pPr lvl="1"/>
            <a:endParaRPr lang="en-US" dirty="0" smtClean="0"/>
          </a:p>
        </p:txBody>
      </p:sp>
      <p:pic>
        <p:nvPicPr>
          <p:cNvPr id="4" name="Picture 3"/>
          <p:cNvPicPr>
            <a:picLocks noChangeAspect="1"/>
          </p:cNvPicPr>
          <p:nvPr/>
        </p:nvPicPr>
        <p:blipFill>
          <a:blip r:embed="rId3"/>
          <a:stretch>
            <a:fillRect/>
          </a:stretch>
        </p:blipFill>
        <p:spPr>
          <a:xfrm>
            <a:off x="5248939" y="1550894"/>
            <a:ext cx="3677918" cy="4988859"/>
          </a:xfrm>
          <a:prstGeom prst="rect">
            <a:avLst/>
          </a:prstGeom>
        </p:spPr>
      </p:pic>
      <p:sp>
        <p:nvSpPr>
          <p:cNvPr id="5" name="TextBox 4"/>
          <p:cNvSpPr txBox="1"/>
          <p:nvPr/>
        </p:nvSpPr>
        <p:spPr>
          <a:xfrm>
            <a:off x="5796911" y="6570984"/>
            <a:ext cx="2659702" cy="215444"/>
          </a:xfrm>
          <a:prstGeom prst="rect">
            <a:avLst/>
          </a:prstGeom>
          <a:noFill/>
        </p:spPr>
        <p:txBody>
          <a:bodyPr wrap="none" rtlCol="0">
            <a:spAutoFit/>
          </a:bodyPr>
          <a:lstStyle/>
          <a:p>
            <a:r>
              <a:rPr lang="en-US" sz="800" dirty="0"/>
              <a:t>http://</a:t>
            </a:r>
            <a:r>
              <a:rPr lang="en-US" sz="800" dirty="0" err="1"/>
              <a:t>www.erodent.co.uk</a:t>
            </a:r>
            <a:r>
              <a:rPr lang="en-US" sz="800" dirty="0"/>
              <a:t>/</a:t>
            </a:r>
            <a:r>
              <a:rPr lang="en-US" sz="800" dirty="0" err="1"/>
              <a:t>gardenpond</a:t>
            </a:r>
            <a:r>
              <a:rPr lang="en-US" sz="800" dirty="0"/>
              <a:t>/march2002.htm</a:t>
            </a:r>
          </a:p>
        </p:txBody>
      </p:sp>
      <p:pic>
        <p:nvPicPr>
          <p:cNvPr id="6" name="Picture 5"/>
          <p:cNvPicPr>
            <a:picLocks noChangeAspect="1"/>
          </p:cNvPicPr>
          <p:nvPr/>
        </p:nvPicPr>
        <p:blipFill>
          <a:blip r:embed="rId4"/>
          <a:stretch>
            <a:fillRect/>
          </a:stretch>
        </p:blipFill>
        <p:spPr>
          <a:xfrm>
            <a:off x="791883" y="3567808"/>
            <a:ext cx="4004234" cy="3003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791883" y="6570984"/>
            <a:ext cx="4218072" cy="215444"/>
          </a:xfrm>
          <a:prstGeom prst="rect">
            <a:avLst/>
          </a:prstGeom>
          <a:noFill/>
        </p:spPr>
        <p:txBody>
          <a:bodyPr wrap="none" rtlCol="0">
            <a:spAutoFit/>
          </a:bodyPr>
          <a:lstStyle/>
          <a:p>
            <a:r>
              <a:rPr lang="en-US" sz="800" dirty="0"/>
              <a:t>http://</a:t>
            </a:r>
            <a:r>
              <a:rPr lang="en-US" sz="800" dirty="0" err="1"/>
              <a:t>iws.collin.edu</a:t>
            </a:r>
            <a:r>
              <a:rPr lang="en-US" sz="800" dirty="0"/>
              <a:t>/</a:t>
            </a:r>
            <a:r>
              <a:rPr lang="en-US" sz="800" dirty="0" err="1"/>
              <a:t>biopage</a:t>
            </a:r>
            <a:r>
              <a:rPr lang="en-US" sz="800" dirty="0"/>
              <a:t>/faculty/</a:t>
            </a:r>
            <a:r>
              <a:rPr lang="en-US" sz="800" dirty="0" err="1"/>
              <a:t>mcculloch</a:t>
            </a:r>
            <a:r>
              <a:rPr lang="en-US" sz="800" dirty="0"/>
              <a:t>/1406/outlines/chapter%208/chap08.html</a:t>
            </a:r>
          </a:p>
        </p:txBody>
      </p:sp>
    </p:spTree>
    <p:extLst>
      <p:ext uri="{BB962C8B-B14F-4D97-AF65-F5344CB8AC3E}">
        <p14:creationId xmlns:p14="http://schemas.microsoft.com/office/powerpoint/2010/main" val="201398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2963"/>
            <a:ext cx="7770813" cy="1429871"/>
          </a:xfrm>
        </p:spPr>
        <p:txBody>
          <a:bodyPr/>
          <a:lstStyle/>
          <a:p>
            <a:r>
              <a:rPr lang="en-US" dirty="0" smtClean="0"/>
              <a:t>Sodium-</a:t>
            </a:r>
            <a:r>
              <a:rPr lang="en-US" dirty="0"/>
              <a:t>P</a:t>
            </a:r>
            <a:r>
              <a:rPr lang="en-US" dirty="0" smtClean="0"/>
              <a:t>otassium Pumps</a:t>
            </a:r>
            <a:endParaRPr lang="en-US" dirty="0"/>
          </a:p>
        </p:txBody>
      </p:sp>
      <p:sp>
        <p:nvSpPr>
          <p:cNvPr id="3" name="Content Placeholder 2"/>
          <p:cNvSpPr>
            <a:spLocks noGrp="1"/>
          </p:cNvSpPr>
          <p:nvPr>
            <p:ph idx="1"/>
          </p:nvPr>
        </p:nvSpPr>
        <p:spPr>
          <a:xfrm>
            <a:off x="685800" y="1047376"/>
            <a:ext cx="7770813" cy="4257022"/>
          </a:xfrm>
        </p:spPr>
        <p:txBody>
          <a:bodyPr/>
          <a:lstStyle/>
          <a:p>
            <a:r>
              <a:rPr lang="en-US" dirty="0" smtClean="0"/>
              <a:t>These pumps are located in the cells membrane of the gills</a:t>
            </a:r>
          </a:p>
          <a:p>
            <a:r>
              <a:rPr lang="en-US" dirty="0" smtClean="0"/>
              <a:t>They actively (i.e., use energy) pump the extra sodium out of the cell, thereby allowing the tadpole to maintain osmotic balance</a:t>
            </a:r>
          </a:p>
          <a:p>
            <a:r>
              <a:rPr lang="en-US" dirty="0" smtClean="0"/>
              <a:t>This animation shows how sodium potassium pumps work:</a:t>
            </a:r>
          </a:p>
          <a:p>
            <a:pPr lvl="1"/>
            <a:r>
              <a:rPr lang="en-US" b="1" dirty="0" smtClean="0"/>
              <a:t>Click </a:t>
            </a:r>
            <a:r>
              <a:rPr lang="en-US" b="1" dirty="0" smtClean="0">
                <a:hlinkClick r:id="rId3"/>
              </a:rPr>
              <a:t>here</a:t>
            </a:r>
            <a:endParaRPr lang="en-US" b="1" dirty="0"/>
          </a:p>
        </p:txBody>
      </p:sp>
      <p:pic>
        <p:nvPicPr>
          <p:cNvPr id="4" name="Picture 3"/>
          <p:cNvPicPr>
            <a:picLocks noChangeAspect="1"/>
          </p:cNvPicPr>
          <p:nvPr/>
        </p:nvPicPr>
        <p:blipFill>
          <a:blip r:embed="rId4"/>
          <a:stretch>
            <a:fillRect/>
          </a:stretch>
        </p:blipFill>
        <p:spPr>
          <a:xfrm>
            <a:off x="2943412" y="3361765"/>
            <a:ext cx="4442510" cy="3331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0" y="6642556"/>
            <a:ext cx="4218072" cy="215444"/>
          </a:xfrm>
          <a:prstGeom prst="rect">
            <a:avLst/>
          </a:prstGeom>
          <a:noFill/>
        </p:spPr>
        <p:txBody>
          <a:bodyPr wrap="none" rtlCol="0">
            <a:spAutoFit/>
          </a:bodyPr>
          <a:lstStyle/>
          <a:p>
            <a:r>
              <a:rPr lang="en-US" sz="800" dirty="0"/>
              <a:t>http://</a:t>
            </a:r>
            <a:r>
              <a:rPr lang="en-US" sz="800" dirty="0" err="1"/>
              <a:t>iws.collin.edu</a:t>
            </a:r>
            <a:r>
              <a:rPr lang="en-US" sz="800" dirty="0"/>
              <a:t>/</a:t>
            </a:r>
            <a:r>
              <a:rPr lang="en-US" sz="800" dirty="0" err="1"/>
              <a:t>biopage</a:t>
            </a:r>
            <a:r>
              <a:rPr lang="en-US" sz="800" dirty="0"/>
              <a:t>/faculty/</a:t>
            </a:r>
            <a:r>
              <a:rPr lang="en-US" sz="800" dirty="0" err="1"/>
              <a:t>mcculloch</a:t>
            </a:r>
            <a:r>
              <a:rPr lang="en-US" sz="800" dirty="0"/>
              <a:t>/1406/outlines/chapter%208/chap08.html</a:t>
            </a:r>
          </a:p>
        </p:txBody>
      </p:sp>
    </p:spTree>
    <p:extLst>
      <p:ext uri="{BB962C8B-B14F-4D97-AF65-F5344CB8AC3E}">
        <p14:creationId xmlns:p14="http://schemas.microsoft.com/office/powerpoint/2010/main" val="1168085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221</TotalTime>
  <Words>2123</Words>
  <Application>Microsoft Macintosh PowerPoint</Application>
  <PresentationFormat>On-screen Show (4:3)</PresentationFormat>
  <Paragraphs>188</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Story</vt:lpstr>
      <vt:lpstr>The Effects of Salt on Tadpoles</vt:lpstr>
      <vt:lpstr>What are Tadpoles? </vt:lpstr>
      <vt:lpstr>Where do tadpoles live? </vt:lpstr>
      <vt:lpstr>Why should we care about saltwater into freshwater habitats?? </vt:lpstr>
      <vt:lpstr>PowerPoint Presentation</vt:lpstr>
      <vt:lpstr>Tadpoles in Saltwater</vt:lpstr>
      <vt:lpstr>UNLESS… </vt:lpstr>
      <vt:lpstr>How do tadpoles maintain water balance?</vt:lpstr>
      <vt:lpstr>Sodium-Potassium Pumps</vt:lpstr>
      <vt:lpstr>But there’s a catch…</vt:lpstr>
      <vt:lpstr>Let’s do a Science Project!</vt:lpstr>
      <vt:lpstr>Research Question</vt:lpstr>
      <vt:lpstr>Experimental Design</vt:lpstr>
      <vt:lpstr>Our Experimental Design: </vt:lpstr>
      <vt:lpstr>Methods</vt:lpstr>
      <vt:lpstr>Data Collection</vt:lpstr>
      <vt:lpstr>Results!</vt:lpstr>
      <vt:lpstr>Conclusions</vt:lpstr>
      <vt:lpstr>Lab Report</vt:lpstr>
      <vt:lpstr>Lab Report</vt:lpstr>
      <vt:lpstr>Lab Report</vt:lpstr>
      <vt:lpstr>Lab Report</vt:lpstr>
      <vt:lpstr>Congratulations! </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Salt on Tadpoles</dc:title>
  <dc:creator>Molly Albecker</dc:creator>
  <cp:lastModifiedBy>Molly Albecker</cp:lastModifiedBy>
  <cp:revision>24</cp:revision>
  <cp:lastPrinted>2014-11-13T15:01:50Z</cp:lastPrinted>
  <dcterms:created xsi:type="dcterms:W3CDTF">2014-02-17T20:49:50Z</dcterms:created>
  <dcterms:modified xsi:type="dcterms:W3CDTF">2014-11-13T15:03:00Z</dcterms:modified>
</cp:coreProperties>
</file>