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3" r:id="rId1"/>
    <p:sldMasterId id="2147483715" r:id="rId2"/>
    <p:sldMasterId id="2147483727" r:id="rId3"/>
  </p:sldMasterIdLst>
  <p:notesMasterIdLst>
    <p:notesMasterId r:id="rId15"/>
  </p:notesMasterIdLst>
  <p:sldIdLst>
    <p:sldId id="256" r:id="rId4"/>
    <p:sldId id="257" r:id="rId5"/>
    <p:sldId id="258" r:id="rId6"/>
    <p:sldId id="259" r:id="rId7"/>
    <p:sldId id="260" r:id="rId8"/>
    <p:sldId id="261" r:id="rId9"/>
    <p:sldId id="262" r:id="rId10"/>
    <p:sldId id="263" r:id="rId11"/>
    <p:sldId id="264" r:id="rId12"/>
    <p:sldId id="266" r:id="rId13"/>
    <p:sldId id="267"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9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5" d="100"/>
          <a:sy n="75" d="100"/>
        </p:scale>
        <p:origin x="-120" y="-2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509C14-8319-B146-8895-83AA1B3773D5}" type="datetimeFigureOut">
              <a:rPr lang="en-US" smtClean="0"/>
              <a:t>2/16/14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D086CD-9F76-A844-AA82-F177F1239CEE}" type="slidenum">
              <a:rPr lang="en-US" smtClean="0"/>
              <a:t>‹#›</a:t>
            </a:fld>
            <a:endParaRPr lang="en-US"/>
          </a:p>
        </p:txBody>
      </p:sp>
    </p:spTree>
    <p:extLst>
      <p:ext uri="{BB962C8B-B14F-4D97-AF65-F5344CB8AC3E}">
        <p14:creationId xmlns:p14="http://schemas.microsoft.com/office/powerpoint/2010/main" val="19292562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a:t>
            </a:r>
            <a:r>
              <a:rPr lang="en-US" baseline="0" dirty="0" smtClean="0"/>
              <a:t> are called amphibians because they live a double life, part of their life spent in water, part of their life spent on land! You’ll learn more about that life cycle later. </a:t>
            </a:r>
          </a:p>
          <a:p>
            <a:endParaRPr lang="en-US" baseline="0" dirty="0" smtClean="0"/>
          </a:p>
          <a:p>
            <a:r>
              <a:rPr lang="en-US" baseline="0" dirty="0" smtClean="0"/>
              <a:t>One of the most important things about amphibians is their skin. Believe it or not, they do not breathe through their mouths like you and me! They can actually absorb the oxygen they need to breathe through their skin. Therefore frog skin is very fragile and delicate and important for their survival. Do you breathe through your skin or through your mouths?</a:t>
            </a:r>
          </a:p>
          <a:p>
            <a:endParaRPr lang="en-US" dirty="0"/>
          </a:p>
        </p:txBody>
      </p:sp>
      <p:sp>
        <p:nvSpPr>
          <p:cNvPr id="4" name="Slide Number Placeholder 3"/>
          <p:cNvSpPr>
            <a:spLocks noGrp="1"/>
          </p:cNvSpPr>
          <p:nvPr>
            <p:ph type="sldNum" sz="quarter" idx="10"/>
          </p:nvPr>
        </p:nvSpPr>
        <p:spPr/>
        <p:txBody>
          <a:bodyPr/>
          <a:lstStyle/>
          <a:p>
            <a:fld id="{D0D086CD-9F76-A844-AA82-F177F1239CEE}" type="slidenum">
              <a:rPr lang="en-US" smtClean="0"/>
              <a:t>2</a:t>
            </a:fld>
            <a:endParaRPr lang="en-US"/>
          </a:p>
        </p:txBody>
      </p:sp>
    </p:spTree>
    <p:extLst>
      <p:ext uri="{BB962C8B-B14F-4D97-AF65-F5344CB8AC3E}">
        <p14:creationId xmlns:p14="http://schemas.microsoft.com/office/powerpoint/2010/main" val="3453146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video has sound, so make sure the volume is on!</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0D086CD-9F76-A844-AA82-F177F1239CEE}" type="slidenum">
              <a:rPr lang="en-US">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1945862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Frogs</a:t>
            </a:r>
            <a:r>
              <a:rPr lang="en-US" baseline="0" dirty="0" smtClean="0"/>
              <a:t> need to stay near water. They need to stay moist because of their skin. If their skin dries out, they will not be able to breathe as well. Therefore, they stay near water so that they can wet their skin if they need to! </a:t>
            </a:r>
          </a:p>
        </p:txBody>
      </p:sp>
      <p:sp>
        <p:nvSpPr>
          <p:cNvPr id="4" name="Slide Number Placeholder 3"/>
          <p:cNvSpPr>
            <a:spLocks noGrp="1"/>
          </p:cNvSpPr>
          <p:nvPr>
            <p:ph type="sldNum" sz="quarter" idx="10"/>
          </p:nvPr>
        </p:nvSpPr>
        <p:spPr/>
        <p:txBody>
          <a:bodyPr/>
          <a:lstStyle/>
          <a:p>
            <a:fld id="{D0D086CD-9F76-A844-AA82-F177F1239CEE}" type="slidenum">
              <a:rPr lang="en-US" smtClean="0"/>
              <a:t>3</a:t>
            </a:fld>
            <a:endParaRPr lang="en-US"/>
          </a:p>
        </p:txBody>
      </p:sp>
    </p:spTree>
    <p:extLst>
      <p:ext uri="{BB962C8B-B14F-4D97-AF65-F5344CB8AC3E}">
        <p14:creationId xmlns:p14="http://schemas.microsoft.com/office/powerpoint/2010/main" val="1332586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Adult</a:t>
            </a:r>
            <a:r>
              <a:rPr lang="en-US" baseline="0" dirty="0" smtClean="0"/>
              <a:t> </a:t>
            </a:r>
            <a:r>
              <a:rPr lang="en-US" dirty="0" smtClean="0"/>
              <a:t>Frogs are carnivorous. This means they do</a:t>
            </a:r>
            <a:r>
              <a:rPr lang="en-US" baseline="0" dirty="0" smtClean="0"/>
              <a:t> not eat any plants, but only other animals. This might sound scary, but they are actually very helpful to humans because they eat the bugs and creepy crawlies that we don</a:t>
            </a:r>
            <a:r>
              <a:rPr lang="fr-FR" baseline="0" dirty="0" smtClean="0"/>
              <a:t>’</a:t>
            </a:r>
            <a:r>
              <a:rPr lang="en-US" baseline="0" dirty="0" smtClean="0"/>
              <a:t>t like, like flies and worms. </a:t>
            </a:r>
          </a:p>
          <a:p>
            <a:endParaRPr lang="en-US" baseline="0" dirty="0" smtClean="0"/>
          </a:p>
          <a:p>
            <a:r>
              <a:rPr lang="en-US" baseline="0" dirty="0" smtClean="0"/>
              <a:t>Frogs have a very neat method of catching their food! They will stay very still and wait for a bug to come close. Then they will very quickly open their mouths and shoot out their long tongue! The tips of their tongues are very sticky. If the frog is accurate and hits the bug, the bug will stick to the tongue as the frog pulls its tongue back into its mouth, meal and all! </a:t>
            </a:r>
            <a:endParaRPr lang="en-US" dirty="0"/>
          </a:p>
        </p:txBody>
      </p:sp>
      <p:sp>
        <p:nvSpPr>
          <p:cNvPr id="4" name="Slide Number Placeholder 3"/>
          <p:cNvSpPr>
            <a:spLocks noGrp="1"/>
          </p:cNvSpPr>
          <p:nvPr>
            <p:ph type="sldNum" sz="quarter" idx="10"/>
          </p:nvPr>
        </p:nvSpPr>
        <p:spPr/>
        <p:txBody>
          <a:bodyPr/>
          <a:lstStyle/>
          <a:p>
            <a:fld id="{D0D086CD-9F76-A844-AA82-F177F1239CEE}" type="slidenum">
              <a:rPr lang="en-US" smtClean="0"/>
              <a:t>4</a:t>
            </a:fld>
            <a:endParaRPr lang="en-US"/>
          </a:p>
        </p:txBody>
      </p:sp>
    </p:spTree>
    <p:extLst>
      <p:ext uri="{BB962C8B-B14F-4D97-AF65-F5344CB8AC3E}">
        <p14:creationId xmlns:p14="http://schemas.microsoft.com/office/powerpoint/2010/main" val="1422861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a:t>
            </a:r>
            <a:r>
              <a:rPr lang="en-US" baseline="0" dirty="0" smtClean="0"/>
              <a:t> grown ups look like babies? No, they don’t. People go through changes as they grow older. Frogs change as they grow older too. We are going to learn all about the life cycle that frogs undergo as they grow older. The stages that we will learn about are the egg stage, the tadpole stage, the </a:t>
            </a:r>
            <a:r>
              <a:rPr lang="en-US" baseline="0" dirty="0" err="1" smtClean="0"/>
              <a:t>froglet</a:t>
            </a:r>
            <a:r>
              <a:rPr lang="en-US" baseline="0" dirty="0" smtClean="0"/>
              <a:t> stage, and the adult stage. </a:t>
            </a:r>
            <a:endParaRPr lang="en-US" dirty="0"/>
          </a:p>
        </p:txBody>
      </p:sp>
      <p:sp>
        <p:nvSpPr>
          <p:cNvPr id="4" name="Slide Number Placeholder 3"/>
          <p:cNvSpPr>
            <a:spLocks noGrp="1"/>
          </p:cNvSpPr>
          <p:nvPr>
            <p:ph type="sldNum" sz="quarter" idx="10"/>
          </p:nvPr>
        </p:nvSpPr>
        <p:spPr/>
        <p:txBody>
          <a:bodyPr/>
          <a:lstStyle/>
          <a:p>
            <a:fld id="{D0D086CD-9F76-A844-AA82-F177F1239CEE}" type="slidenum">
              <a:rPr lang="en-US" smtClean="0"/>
              <a:t>5</a:t>
            </a:fld>
            <a:endParaRPr lang="en-US"/>
          </a:p>
        </p:txBody>
      </p:sp>
    </p:spTree>
    <p:extLst>
      <p:ext uri="{BB962C8B-B14F-4D97-AF65-F5344CB8AC3E}">
        <p14:creationId xmlns:p14="http://schemas.microsoft.com/office/powerpoint/2010/main" val="3653662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Usually</a:t>
            </a:r>
            <a:r>
              <a:rPr lang="en-US" baseline="0" dirty="0" smtClean="0"/>
              <a:t> frogs lay eggs on wet and warm nights during the spring and summer. Have you ever heard a lot of frog calls during summer nights? Those are the frogs getting ready to lay their eggs. </a:t>
            </a:r>
          </a:p>
          <a:p>
            <a:endParaRPr lang="en-US" baseline="0" dirty="0" smtClean="0"/>
          </a:p>
          <a:p>
            <a:r>
              <a:rPr lang="en-US" baseline="0" dirty="0" smtClean="0"/>
              <a:t>Because they would dry out if they were laid on land, frog parents lay the eggs in water. </a:t>
            </a:r>
          </a:p>
          <a:p>
            <a:endParaRPr lang="en-US" baseline="0" dirty="0" smtClean="0"/>
          </a:p>
          <a:p>
            <a:r>
              <a:rPr lang="en-US" baseline="0" dirty="0" smtClean="0"/>
              <a:t>The frog parents do not stay around, but leave and let the young develop on their own. </a:t>
            </a:r>
          </a:p>
          <a:p>
            <a:endParaRPr lang="en-US" baseline="0" dirty="0" smtClean="0"/>
          </a:p>
          <a:p>
            <a:r>
              <a:rPr lang="en-US" baseline="0" dirty="0" smtClean="0"/>
              <a:t>The eggs have a special jelly layer that helps protect them. </a:t>
            </a:r>
          </a:p>
        </p:txBody>
      </p:sp>
      <p:sp>
        <p:nvSpPr>
          <p:cNvPr id="4" name="Slide Number Placeholder 3"/>
          <p:cNvSpPr>
            <a:spLocks noGrp="1"/>
          </p:cNvSpPr>
          <p:nvPr>
            <p:ph type="sldNum" sz="quarter" idx="10"/>
          </p:nvPr>
        </p:nvSpPr>
        <p:spPr/>
        <p:txBody>
          <a:bodyPr/>
          <a:lstStyle/>
          <a:p>
            <a:fld id="{D0D086CD-9F76-A844-AA82-F177F1239CEE}" type="slidenum">
              <a:rPr lang="en-US" smtClean="0"/>
              <a:t>6</a:t>
            </a:fld>
            <a:endParaRPr lang="en-US"/>
          </a:p>
        </p:txBody>
      </p:sp>
    </p:spTree>
    <p:extLst>
      <p:ext uri="{BB962C8B-B14F-4D97-AF65-F5344CB8AC3E}">
        <p14:creationId xmlns:p14="http://schemas.microsoft.com/office/powerpoint/2010/main" val="1945862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developing frogs are called Tadpoles after they hatch out of the eggs. Tadpoles spend their time swimming around in the water to find food to help them grow and survive. </a:t>
            </a:r>
          </a:p>
          <a:p>
            <a:endParaRPr lang="en-US" baseline="0" dirty="0" smtClean="0"/>
          </a:p>
          <a:p>
            <a:r>
              <a:rPr lang="en-US" baseline="0" dirty="0" smtClean="0"/>
              <a:t>To grow and survive, tadpoles eat plants like algae and other underwater plants</a:t>
            </a:r>
          </a:p>
          <a:p>
            <a:endParaRPr lang="en-US" baseline="0" dirty="0" smtClean="0"/>
          </a:p>
          <a:p>
            <a:r>
              <a:rPr lang="en-US" baseline="0" dirty="0" smtClean="0"/>
              <a:t>During the tadpole stage, they have long tails that act like paddles. This tail helps them to swim quickly to find food and escape from danger quickly!</a:t>
            </a:r>
          </a:p>
          <a:p>
            <a:endParaRPr lang="en-US" baseline="0" dirty="0" smtClean="0"/>
          </a:p>
          <a:p>
            <a:r>
              <a:rPr lang="en-US" baseline="0" dirty="0" smtClean="0"/>
              <a:t>While tadpoles, they have no arms or legs, they are just a body and legs.</a:t>
            </a:r>
            <a:endParaRPr lang="en-US" dirty="0"/>
          </a:p>
        </p:txBody>
      </p:sp>
      <p:sp>
        <p:nvSpPr>
          <p:cNvPr id="4" name="Slide Number Placeholder 3"/>
          <p:cNvSpPr>
            <a:spLocks noGrp="1"/>
          </p:cNvSpPr>
          <p:nvPr>
            <p:ph type="sldNum" sz="quarter" idx="10"/>
          </p:nvPr>
        </p:nvSpPr>
        <p:spPr/>
        <p:txBody>
          <a:bodyPr/>
          <a:lstStyle/>
          <a:p>
            <a:fld id="{D0D086CD-9F76-A844-AA82-F177F1239CEE}" type="slidenum">
              <a:rPr lang="en-US" smtClean="0"/>
              <a:t>7</a:t>
            </a:fld>
            <a:endParaRPr lang="en-US"/>
          </a:p>
        </p:txBody>
      </p:sp>
    </p:spTree>
    <p:extLst>
      <p:ext uri="{BB962C8B-B14F-4D97-AF65-F5344CB8AC3E}">
        <p14:creationId xmlns:p14="http://schemas.microsoft.com/office/powerpoint/2010/main" val="806434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they grow their legs, the</a:t>
            </a:r>
            <a:r>
              <a:rPr lang="en-US" baseline="0" dirty="0" smtClean="0"/>
              <a:t> life cycle is almost complete. They look like a mix between the tadpole and adult at this point because they have all four legs like an adult and the tail like the tadpole. </a:t>
            </a:r>
          </a:p>
          <a:p>
            <a:endParaRPr lang="en-US" baseline="0" dirty="0" smtClean="0"/>
          </a:p>
          <a:p>
            <a:r>
              <a:rPr lang="en-US" baseline="0" dirty="0" smtClean="0"/>
              <a:t>However, they will continue to look more and more like adult frogs because their tail will get smaller and smaller and their legs will get longer and stronger. </a:t>
            </a:r>
          </a:p>
          <a:p>
            <a:endParaRPr lang="en-US" baseline="0" dirty="0" smtClean="0"/>
          </a:p>
          <a:p>
            <a:r>
              <a:rPr lang="en-US" baseline="0" dirty="0" smtClean="0"/>
              <a:t>At the </a:t>
            </a:r>
            <a:r>
              <a:rPr lang="en-US" baseline="0" dirty="0" err="1" smtClean="0"/>
              <a:t>froglet</a:t>
            </a:r>
            <a:r>
              <a:rPr lang="en-US" baseline="0" dirty="0" smtClean="0"/>
              <a:t> stage, they will lose the gills that they had as tadpoles and begin to breathe air. </a:t>
            </a:r>
          </a:p>
          <a:p>
            <a:endParaRPr lang="en-US" baseline="0" dirty="0" smtClean="0"/>
          </a:p>
          <a:p>
            <a:r>
              <a:rPr lang="en-US" baseline="0" dirty="0" smtClean="0"/>
              <a:t>Because they do not have gills any longer, they leave the water. Once on land, they will begin to eat the same foods as the adults eat like crickets, flies, and worms. </a:t>
            </a:r>
            <a:endParaRPr lang="en-US" dirty="0"/>
          </a:p>
        </p:txBody>
      </p:sp>
      <p:sp>
        <p:nvSpPr>
          <p:cNvPr id="4" name="Slide Number Placeholder 3"/>
          <p:cNvSpPr>
            <a:spLocks noGrp="1"/>
          </p:cNvSpPr>
          <p:nvPr>
            <p:ph type="sldNum" sz="quarter" idx="10"/>
          </p:nvPr>
        </p:nvSpPr>
        <p:spPr/>
        <p:txBody>
          <a:bodyPr/>
          <a:lstStyle/>
          <a:p>
            <a:fld id="{D0D086CD-9F76-A844-AA82-F177F1239CEE}" type="slidenum">
              <a:rPr lang="en-US" smtClean="0"/>
              <a:t>8</a:t>
            </a:fld>
            <a:endParaRPr lang="en-US"/>
          </a:p>
        </p:txBody>
      </p:sp>
    </p:spTree>
    <p:extLst>
      <p:ext uri="{BB962C8B-B14F-4D97-AF65-F5344CB8AC3E}">
        <p14:creationId xmlns:p14="http://schemas.microsoft.com/office/powerpoint/2010/main" val="2087133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tail is</a:t>
            </a:r>
            <a:r>
              <a:rPr lang="en-US" baseline="0" dirty="0" smtClean="0"/>
              <a:t> gone, the </a:t>
            </a:r>
            <a:r>
              <a:rPr lang="en-US" baseline="0" dirty="0" err="1" smtClean="0"/>
              <a:t>froglets</a:t>
            </a:r>
            <a:r>
              <a:rPr lang="en-US" baseline="0" dirty="0" smtClean="0"/>
              <a:t> are adults! They will go about their </a:t>
            </a:r>
            <a:r>
              <a:rPr lang="en-US" baseline="0" dirty="0" err="1" smtClean="0"/>
              <a:t>froggy</a:t>
            </a:r>
            <a:r>
              <a:rPr lang="en-US" baseline="0" dirty="0" smtClean="0"/>
              <a:t> lives, catching food, living around swamps, ponds, and wetlands, and creating more eggs so that the cycle can start all over again. </a:t>
            </a:r>
            <a:endParaRPr lang="en-US" dirty="0"/>
          </a:p>
        </p:txBody>
      </p:sp>
      <p:sp>
        <p:nvSpPr>
          <p:cNvPr id="4" name="Slide Number Placeholder 3"/>
          <p:cNvSpPr>
            <a:spLocks noGrp="1"/>
          </p:cNvSpPr>
          <p:nvPr>
            <p:ph type="sldNum" sz="quarter" idx="10"/>
          </p:nvPr>
        </p:nvSpPr>
        <p:spPr/>
        <p:txBody>
          <a:bodyPr/>
          <a:lstStyle/>
          <a:p>
            <a:fld id="{D0D086CD-9F76-A844-AA82-F177F1239CEE}" type="slidenum">
              <a:rPr lang="en-US" smtClean="0"/>
              <a:t>9</a:t>
            </a:fld>
            <a:endParaRPr lang="en-US"/>
          </a:p>
        </p:txBody>
      </p:sp>
    </p:spTree>
    <p:extLst>
      <p:ext uri="{BB962C8B-B14F-4D97-AF65-F5344CB8AC3E}">
        <p14:creationId xmlns:p14="http://schemas.microsoft.com/office/powerpoint/2010/main" val="2097613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remember</a:t>
            </a:r>
            <a:r>
              <a:rPr lang="en-US" baseline="0" dirty="0" smtClean="0"/>
              <a:t> what we learned! </a:t>
            </a:r>
          </a:p>
          <a:p>
            <a:endParaRPr lang="en-US" baseline="0" dirty="0" smtClean="0"/>
          </a:p>
          <a:p>
            <a:r>
              <a:rPr lang="en-US" baseline="0" dirty="0" smtClean="0"/>
              <a:t>The stages are: </a:t>
            </a:r>
            <a:r>
              <a:rPr lang="en-US" dirty="0" smtClean="0"/>
              <a:t>Eggs</a:t>
            </a:r>
            <a:r>
              <a:rPr lang="en-US" baseline="0" dirty="0" smtClean="0"/>
              <a:t> (far left) to Tadpole to </a:t>
            </a:r>
            <a:r>
              <a:rPr lang="en-US" baseline="0" dirty="0" err="1" smtClean="0"/>
              <a:t>Froglet</a:t>
            </a:r>
            <a:r>
              <a:rPr lang="en-US" baseline="0" dirty="0" smtClean="0"/>
              <a:t> to Adult frog.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0D086CD-9F76-A844-AA82-F177F1239CEE}" type="slidenum">
              <a:rPr lang="en-US">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3653662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812812-248B-8742-A171-863327445D67}" type="datetimeFigureOut">
              <a:rPr lang="en-US" smtClean="0"/>
              <a:t>2/16/14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76609-1190-2F4E-AAB0-7D8A0FF89C2A}" type="slidenum">
              <a:rPr lang="en-US" smtClean="0"/>
              <a:t>‹#›</a:t>
            </a:fld>
            <a:endParaRPr lang="en-US"/>
          </a:p>
        </p:txBody>
      </p:sp>
    </p:spTree>
    <p:extLst>
      <p:ext uri="{BB962C8B-B14F-4D97-AF65-F5344CB8AC3E}">
        <p14:creationId xmlns:p14="http://schemas.microsoft.com/office/powerpoint/2010/main" val="76371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812812-248B-8742-A171-863327445D67}" type="datetimeFigureOut">
              <a:rPr lang="en-US" smtClean="0"/>
              <a:t>2/16/14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76609-1190-2F4E-AAB0-7D8A0FF89C2A}" type="slidenum">
              <a:rPr lang="en-US" smtClean="0"/>
              <a:t>‹#›</a:t>
            </a:fld>
            <a:endParaRPr lang="en-US"/>
          </a:p>
        </p:txBody>
      </p:sp>
    </p:spTree>
    <p:extLst>
      <p:ext uri="{BB962C8B-B14F-4D97-AF65-F5344CB8AC3E}">
        <p14:creationId xmlns:p14="http://schemas.microsoft.com/office/powerpoint/2010/main" val="3658828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812812-248B-8742-A171-863327445D67}" type="datetimeFigureOut">
              <a:rPr lang="en-US" smtClean="0"/>
              <a:t>2/16/14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76609-1190-2F4E-AAB0-7D8A0FF89C2A}" type="slidenum">
              <a:rPr lang="en-US" smtClean="0"/>
              <a:t>‹#›</a:t>
            </a:fld>
            <a:endParaRPr lang="en-US"/>
          </a:p>
        </p:txBody>
      </p:sp>
    </p:spTree>
    <p:extLst>
      <p:ext uri="{BB962C8B-B14F-4D97-AF65-F5344CB8AC3E}">
        <p14:creationId xmlns:p14="http://schemas.microsoft.com/office/powerpoint/2010/main" val="506479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812812-248B-8742-A171-863327445D67}" type="datetimeFigureOut">
              <a:rPr lang="en-US">
                <a:solidFill>
                  <a:prstClr val="black">
                    <a:tint val="75000"/>
                  </a:prstClr>
                </a:solidFill>
                <a:latin typeface="Calibri"/>
              </a:rPr>
              <a:pPr/>
              <a:t>2/16/14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5576609-1190-2F4E-AAB0-7D8A0FF89C2A}"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77296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812812-248B-8742-A171-863327445D67}" type="datetimeFigureOut">
              <a:rPr lang="en-US">
                <a:solidFill>
                  <a:prstClr val="black">
                    <a:tint val="75000"/>
                  </a:prstClr>
                </a:solidFill>
                <a:latin typeface="Calibri"/>
              </a:rPr>
              <a:pPr/>
              <a:t>2/16/14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5576609-1190-2F4E-AAB0-7D8A0FF89C2A}"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75469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812812-248B-8742-A171-863327445D67}" type="datetimeFigureOut">
              <a:rPr lang="en-US">
                <a:solidFill>
                  <a:prstClr val="black">
                    <a:tint val="75000"/>
                  </a:prstClr>
                </a:solidFill>
                <a:latin typeface="Calibri"/>
              </a:rPr>
              <a:pPr/>
              <a:t>2/16/14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5576609-1190-2F4E-AAB0-7D8A0FF89C2A}"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42579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812812-248B-8742-A171-863327445D67}" type="datetimeFigureOut">
              <a:rPr lang="en-US">
                <a:solidFill>
                  <a:prstClr val="black">
                    <a:tint val="75000"/>
                  </a:prstClr>
                </a:solidFill>
                <a:latin typeface="Calibri"/>
              </a:rPr>
              <a:pPr/>
              <a:t>2/16/14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5576609-1190-2F4E-AAB0-7D8A0FF89C2A}"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92983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812812-248B-8742-A171-863327445D67}" type="datetimeFigureOut">
              <a:rPr lang="en-US">
                <a:solidFill>
                  <a:prstClr val="black">
                    <a:tint val="75000"/>
                  </a:prstClr>
                </a:solidFill>
                <a:latin typeface="Calibri"/>
              </a:rPr>
              <a:pPr/>
              <a:t>2/16/14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F5576609-1190-2F4E-AAB0-7D8A0FF89C2A}"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90748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812812-248B-8742-A171-863327445D67}" type="datetimeFigureOut">
              <a:rPr lang="en-US">
                <a:solidFill>
                  <a:prstClr val="black">
                    <a:tint val="75000"/>
                  </a:prstClr>
                </a:solidFill>
                <a:latin typeface="Calibri"/>
              </a:rPr>
              <a:pPr/>
              <a:t>2/16/14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F5576609-1190-2F4E-AAB0-7D8A0FF89C2A}"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55891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812812-248B-8742-A171-863327445D67}" type="datetimeFigureOut">
              <a:rPr lang="en-US">
                <a:solidFill>
                  <a:prstClr val="black">
                    <a:tint val="75000"/>
                  </a:prstClr>
                </a:solidFill>
                <a:latin typeface="Calibri"/>
              </a:rPr>
              <a:pPr/>
              <a:t>2/16/14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F5576609-1190-2F4E-AAB0-7D8A0FF89C2A}"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41256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812812-248B-8742-A171-863327445D67}" type="datetimeFigureOut">
              <a:rPr lang="en-US">
                <a:solidFill>
                  <a:prstClr val="black">
                    <a:tint val="75000"/>
                  </a:prstClr>
                </a:solidFill>
                <a:latin typeface="Calibri"/>
              </a:rPr>
              <a:pPr/>
              <a:t>2/16/14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5576609-1190-2F4E-AAB0-7D8A0FF89C2A}"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06816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812812-248B-8742-A171-863327445D67}" type="datetimeFigureOut">
              <a:rPr lang="en-US" smtClean="0"/>
              <a:t>2/16/14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76609-1190-2F4E-AAB0-7D8A0FF89C2A}" type="slidenum">
              <a:rPr lang="en-US" smtClean="0"/>
              <a:t>‹#›</a:t>
            </a:fld>
            <a:endParaRPr lang="en-US"/>
          </a:p>
        </p:txBody>
      </p:sp>
    </p:spTree>
    <p:extLst>
      <p:ext uri="{BB962C8B-B14F-4D97-AF65-F5344CB8AC3E}">
        <p14:creationId xmlns:p14="http://schemas.microsoft.com/office/powerpoint/2010/main" val="23565739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812812-248B-8742-A171-863327445D67}" type="datetimeFigureOut">
              <a:rPr lang="en-US">
                <a:solidFill>
                  <a:prstClr val="black">
                    <a:tint val="75000"/>
                  </a:prstClr>
                </a:solidFill>
                <a:latin typeface="Calibri"/>
              </a:rPr>
              <a:pPr/>
              <a:t>2/16/14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5576609-1190-2F4E-AAB0-7D8A0FF89C2A}"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12829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812812-248B-8742-A171-863327445D67}" type="datetimeFigureOut">
              <a:rPr lang="en-US">
                <a:solidFill>
                  <a:prstClr val="black">
                    <a:tint val="75000"/>
                  </a:prstClr>
                </a:solidFill>
                <a:latin typeface="Calibri"/>
              </a:rPr>
              <a:pPr/>
              <a:t>2/16/14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5576609-1190-2F4E-AAB0-7D8A0FF89C2A}"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25680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812812-248B-8742-A171-863327445D67}" type="datetimeFigureOut">
              <a:rPr lang="en-US">
                <a:solidFill>
                  <a:prstClr val="black">
                    <a:tint val="75000"/>
                  </a:prstClr>
                </a:solidFill>
                <a:latin typeface="Calibri"/>
              </a:rPr>
              <a:pPr/>
              <a:t>2/16/14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5576609-1190-2F4E-AAB0-7D8A0FF89C2A}"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223300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812812-248B-8742-A171-863327445D67}" type="datetimeFigureOut">
              <a:rPr lang="en-US">
                <a:solidFill>
                  <a:prstClr val="black">
                    <a:tint val="75000"/>
                  </a:prstClr>
                </a:solidFill>
                <a:latin typeface="Calibri"/>
              </a:rPr>
              <a:pPr/>
              <a:t>2/16/14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5576609-1190-2F4E-AAB0-7D8A0FF89C2A}"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349863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812812-248B-8742-A171-863327445D67}" type="datetimeFigureOut">
              <a:rPr lang="en-US">
                <a:solidFill>
                  <a:prstClr val="black">
                    <a:tint val="75000"/>
                  </a:prstClr>
                </a:solidFill>
                <a:latin typeface="Calibri"/>
              </a:rPr>
              <a:pPr/>
              <a:t>2/16/14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5576609-1190-2F4E-AAB0-7D8A0FF89C2A}"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87258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812812-248B-8742-A171-863327445D67}" type="datetimeFigureOut">
              <a:rPr lang="en-US">
                <a:solidFill>
                  <a:prstClr val="black">
                    <a:tint val="75000"/>
                  </a:prstClr>
                </a:solidFill>
                <a:latin typeface="Calibri"/>
              </a:rPr>
              <a:pPr/>
              <a:t>2/16/14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5576609-1190-2F4E-AAB0-7D8A0FF89C2A}"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914333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812812-248B-8742-A171-863327445D67}" type="datetimeFigureOut">
              <a:rPr lang="en-US">
                <a:solidFill>
                  <a:prstClr val="black">
                    <a:tint val="75000"/>
                  </a:prstClr>
                </a:solidFill>
                <a:latin typeface="Calibri"/>
              </a:rPr>
              <a:pPr/>
              <a:t>2/16/14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5576609-1190-2F4E-AAB0-7D8A0FF89C2A}"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653316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812812-248B-8742-A171-863327445D67}" type="datetimeFigureOut">
              <a:rPr lang="en-US">
                <a:solidFill>
                  <a:prstClr val="black">
                    <a:tint val="75000"/>
                  </a:prstClr>
                </a:solidFill>
                <a:latin typeface="Calibri"/>
              </a:rPr>
              <a:pPr/>
              <a:t>2/16/14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F5576609-1190-2F4E-AAB0-7D8A0FF89C2A}"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750045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812812-248B-8742-A171-863327445D67}" type="datetimeFigureOut">
              <a:rPr lang="en-US">
                <a:solidFill>
                  <a:prstClr val="black">
                    <a:tint val="75000"/>
                  </a:prstClr>
                </a:solidFill>
                <a:latin typeface="Calibri"/>
              </a:rPr>
              <a:pPr/>
              <a:t>2/16/14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F5576609-1190-2F4E-AAB0-7D8A0FF89C2A}"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797172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812812-248B-8742-A171-863327445D67}" type="datetimeFigureOut">
              <a:rPr lang="en-US">
                <a:solidFill>
                  <a:prstClr val="black">
                    <a:tint val="75000"/>
                  </a:prstClr>
                </a:solidFill>
                <a:latin typeface="Calibri"/>
              </a:rPr>
              <a:pPr/>
              <a:t>2/16/14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F5576609-1190-2F4E-AAB0-7D8A0FF89C2A}"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62696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812812-248B-8742-A171-863327445D67}" type="datetimeFigureOut">
              <a:rPr lang="en-US" smtClean="0"/>
              <a:t>2/16/14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76609-1190-2F4E-AAB0-7D8A0FF89C2A}" type="slidenum">
              <a:rPr lang="en-US" smtClean="0"/>
              <a:t>‹#›</a:t>
            </a:fld>
            <a:endParaRPr lang="en-US"/>
          </a:p>
        </p:txBody>
      </p:sp>
    </p:spTree>
    <p:extLst>
      <p:ext uri="{BB962C8B-B14F-4D97-AF65-F5344CB8AC3E}">
        <p14:creationId xmlns:p14="http://schemas.microsoft.com/office/powerpoint/2010/main" val="11508012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812812-248B-8742-A171-863327445D67}" type="datetimeFigureOut">
              <a:rPr lang="en-US">
                <a:solidFill>
                  <a:prstClr val="black">
                    <a:tint val="75000"/>
                  </a:prstClr>
                </a:solidFill>
                <a:latin typeface="Calibri"/>
              </a:rPr>
              <a:pPr/>
              <a:t>2/16/14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5576609-1190-2F4E-AAB0-7D8A0FF89C2A}"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813243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812812-248B-8742-A171-863327445D67}" type="datetimeFigureOut">
              <a:rPr lang="en-US">
                <a:solidFill>
                  <a:prstClr val="black">
                    <a:tint val="75000"/>
                  </a:prstClr>
                </a:solidFill>
                <a:latin typeface="Calibri"/>
              </a:rPr>
              <a:pPr/>
              <a:t>2/16/14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5576609-1190-2F4E-AAB0-7D8A0FF89C2A}"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228993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812812-248B-8742-A171-863327445D67}" type="datetimeFigureOut">
              <a:rPr lang="en-US">
                <a:solidFill>
                  <a:prstClr val="black">
                    <a:tint val="75000"/>
                  </a:prstClr>
                </a:solidFill>
                <a:latin typeface="Calibri"/>
              </a:rPr>
              <a:pPr/>
              <a:t>2/16/14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5576609-1190-2F4E-AAB0-7D8A0FF89C2A}"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51288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812812-248B-8742-A171-863327445D67}" type="datetimeFigureOut">
              <a:rPr lang="en-US">
                <a:solidFill>
                  <a:prstClr val="black">
                    <a:tint val="75000"/>
                  </a:prstClr>
                </a:solidFill>
                <a:latin typeface="Calibri"/>
              </a:rPr>
              <a:pPr/>
              <a:t>2/16/14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5576609-1190-2F4E-AAB0-7D8A0FF89C2A}"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44206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812812-248B-8742-A171-863327445D67}" type="datetimeFigureOut">
              <a:rPr lang="en-US" smtClean="0"/>
              <a:t>2/16/14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76609-1190-2F4E-AAB0-7D8A0FF89C2A}" type="slidenum">
              <a:rPr lang="en-US" smtClean="0"/>
              <a:t>‹#›</a:t>
            </a:fld>
            <a:endParaRPr lang="en-US"/>
          </a:p>
        </p:txBody>
      </p:sp>
    </p:spTree>
    <p:extLst>
      <p:ext uri="{BB962C8B-B14F-4D97-AF65-F5344CB8AC3E}">
        <p14:creationId xmlns:p14="http://schemas.microsoft.com/office/powerpoint/2010/main" val="3086542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812812-248B-8742-A171-863327445D67}" type="datetimeFigureOut">
              <a:rPr lang="en-US" smtClean="0"/>
              <a:t>2/16/14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576609-1190-2F4E-AAB0-7D8A0FF89C2A}" type="slidenum">
              <a:rPr lang="en-US" smtClean="0"/>
              <a:t>‹#›</a:t>
            </a:fld>
            <a:endParaRPr lang="en-US"/>
          </a:p>
        </p:txBody>
      </p:sp>
    </p:spTree>
    <p:extLst>
      <p:ext uri="{BB962C8B-B14F-4D97-AF65-F5344CB8AC3E}">
        <p14:creationId xmlns:p14="http://schemas.microsoft.com/office/powerpoint/2010/main" val="358525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812812-248B-8742-A171-863327445D67}" type="datetimeFigureOut">
              <a:rPr lang="en-US" smtClean="0"/>
              <a:t>2/16/14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576609-1190-2F4E-AAB0-7D8A0FF89C2A}" type="slidenum">
              <a:rPr lang="en-US" smtClean="0"/>
              <a:t>‹#›</a:t>
            </a:fld>
            <a:endParaRPr lang="en-US"/>
          </a:p>
        </p:txBody>
      </p:sp>
    </p:spTree>
    <p:extLst>
      <p:ext uri="{BB962C8B-B14F-4D97-AF65-F5344CB8AC3E}">
        <p14:creationId xmlns:p14="http://schemas.microsoft.com/office/powerpoint/2010/main" val="238077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812812-248B-8742-A171-863327445D67}" type="datetimeFigureOut">
              <a:rPr lang="en-US" smtClean="0"/>
              <a:t>2/16/14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576609-1190-2F4E-AAB0-7D8A0FF89C2A}" type="slidenum">
              <a:rPr lang="en-US" smtClean="0"/>
              <a:t>‹#›</a:t>
            </a:fld>
            <a:endParaRPr lang="en-US"/>
          </a:p>
        </p:txBody>
      </p:sp>
    </p:spTree>
    <p:extLst>
      <p:ext uri="{BB962C8B-B14F-4D97-AF65-F5344CB8AC3E}">
        <p14:creationId xmlns:p14="http://schemas.microsoft.com/office/powerpoint/2010/main" val="1222339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812812-248B-8742-A171-863327445D67}" type="datetimeFigureOut">
              <a:rPr lang="en-US" smtClean="0"/>
              <a:t>2/16/14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76609-1190-2F4E-AAB0-7D8A0FF89C2A}" type="slidenum">
              <a:rPr lang="en-US" smtClean="0"/>
              <a:t>‹#›</a:t>
            </a:fld>
            <a:endParaRPr lang="en-US"/>
          </a:p>
        </p:txBody>
      </p:sp>
    </p:spTree>
    <p:extLst>
      <p:ext uri="{BB962C8B-B14F-4D97-AF65-F5344CB8AC3E}">
        <p14:creationId xmlns:p14="http://schemas.microsoft.com/office/powerpoint/2010/main" val="447456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812812-248B-8742-A171-863327445D67}" type="datetimeFigureOut">
              <a:rPr lang="en-US" smtClean="0"/>
              <a:t>2/16/14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76609-1190-2F4E-AAB0-7D8A0FF89C2A}" type="slidenum">
              <a:rPr lang="en-US" smtClean="0"/>
              <a:t>‹#›</a:t>
            </a:fld>
            <a:endParaRPr lang="en-US"/>
          </a:p>
        </p:txBody>
      </p:sp>
    </p:spTree>
    <p:extLst>
      <p:ext uri="{BB962C8B-B14F-4D97-AF65-F5344CB8AC3E}">
        <p14:creationId xmlns:p14="http://schemas.microsoft.com/office/powerpoint/2010/main" val="584634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812812-248B-8742-A171-863327445D67}" type="datetimeFigureOut">
              <a:rPr lang="en-US" smtClean="0"/>
              <a:t>2/16/14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576609-1190-2F4E-AAB0-7D8A0FF89C2A}" type="slidenum">
              <a:rPr lang="en-US" smtClean="0"/>
              <a:t>‹#›</a:t>
            </a:fld>
            <a:endParaRPr lang="en-US"/>
          </a:p>
        </p:txBody>
      </p:sp>
    </p:spTree>
    <p:extLst>
      <p:ext uri="{BB962C8B-B14F-4D97-AF65-F5344CB8AC3E}">
        <p14:creationId xmlns:p14="http://schemas.microsoft.com/office/powerpoint/2010/main" val="79519428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812812-248B-8742-A171-863327445D67}" type="datetimeFigureOut">
              <a:rPr lang="en-US">
                <a:solidFill>
                  <a:prstClr val="black">
                    <a:tint val="75000"/>
                  </a:prstClr>
                </a:solidFill>
                <a:latin typeface="Calibri"/>
              </a:rPr>
              <a:pPr/>
              <a:t>2/16/14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576609-1190-2F4E-AAB0-7D8A0FF89C2A}"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6985233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812812-248B-8742-A171-863327445D67}" type="datetimeFigureOut">
              <a:rPr lang="en-US">
                <a:solidFill>
                  <a:prstClr val="black">
                    <a:tint val="75000"/>
                  </a:prstClr>
                </a:solidFill>
                <a:latin typeface="Calibri"/>
              </a:rPr>
              <a:pPr/>
              <a:t>2/16/14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576609-1190-2F4E-AAB0-7D8A0FF89C2A}"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4617360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8.png"/><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pNkuj2Ftccg" TargetMode="External"/><Relationship Id="rId4" Type="http://schemas.openxmlformats.org/officeDocument/2006/relationships/image" Target="../media/image1.png"/><Relationship Id="rId1" Type="http://schemas.openxmlformats.org/officeDocument/2006/relationships/slideLayout" Target="../slideLayouts/slideLayout24.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80">
          <a:fgClr>
            <a:schemeClr val="accent5">
              <a:lumMod val="75000"/>
            </a:schemeClr>
          </a:fgClr>
          <a:bgClr>
            <a:schemeClr val="tx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0158"/>
            <a:ext cx="7772400" cy="1524889"/>
          </a:xfrm>
        </p:spPr>
        <p:txBody>
          <a:bodyPr>
            <a:normAutofit/>
          </a:bodyPr>
          <a:lstStyle/>
          <a:p>
            <a:r>
              <a:rPr lang="en-US" sz="8800" dirty="0" smtClean="0">
                <a:latin typeface="Marker Felt"/>
                <a:cs typeface="Marker Felt"/>
              </a:rPr>
              <a:t>Frogs</a:t>
            </a:r>
            <a:endParaRPr lang="en-US" sz="8800" dirty="0">
              <a:latin typeface="Marker Felt"/>
              <a:cs typeface="Marker Felt"/>
            </a:endParaRPr>
          </a:p>
        </p:txBody>
      </p:sp>
      <p:pic>
        <p:nvPicPr>
          <p:cNvPr id="5" name="Picture 4" descr="Fro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26998" y="1866643"/>
            <a:ext cx="6580868" cy="4991357"/>
          </a:xfrm>
          <a:prstGeom prst="rect">
            <a:avLst/>
          </a:prstGeom>
        </p:spPr>
      </p:pic>
    </p:spTree>
    <p:extLst>
      <p:ext uri="{BB962C8B-B14F-4D97-AF65-F5344CB8AC3E}">
        <p14:creationId xmlns:p14="http://schemas.microsoft.com/office/powerpoint/2010/main" val="961010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90">
          <a:fgClr>
            <a:srgbClr val="FFF962"/>
          </a:fgClr>
          <a:bgClr>
            <a:schemeClr val="tx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0932" y="-26457"/>
            <a:ext cx="8229600" cy="1143000"/>
          </a:xfrm>
        </p:spPr>
        <p:txBody>
          <a:bodyPr/>
          <a:lstStyle/>
          <a:p>
            <a:pPr algn="l"/>
            <a:r>
              <a:rPr lang="en-US" dirty="0" smtClean="0">
                <a:latin typeface="Marker Felt"/>
                <a:cs typeface="Marker Felt"/>
              </a:rPr>
              <a:t>Frog Life Cycle</a:t>
            </a:r>
            <a:endParaRPr lang="en-US" dirty="0">
              <a:latin typeface="Marker Felt"/>
              <a:cs typeface="Marker Felt"/>
            </a:endParaRPr>
          </a:p>
        </p:txBody>
      </p:sp>
      <p:pic>
        <p:nvPicPr>
          <p:cNvPr id="4" name="Picture 3" descr="Frog.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45867" y="0"/>
            <a:ext cx="1981200" cy="1502671"/>
          </a:xfrm>
          <a:prstGeom prst="rect">
            <a:avLst/>
          </a:prstGeom>
        </p:spPr>
      </p:pic>
      <p:pic>
        <p:nvPicPr>
          <p:cNvPr id="7" name="Picture 6"/>
          <p:cNvPicPr>
            <a:picLocks noChangeAspect="1"/>
          </p:cNvPicPr>
          <p:nvPr/>
        </p:nvPicPr>
        <p:blipFill>
          <a:blip r:embed="rId4"/>
          <a:stretch>
            <a:fillRect/>
          </a:stretch>
        </p:blipFill>
        <p:spPr>
          <a:xfrm>
            <a:off x="270932" y="1754158"/>
            <a:ext cx="6874935" cy="486212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TextBox 5"/>
          <p:cNvSpPr txBox="1"/>
          <p:nvPr/>
        </p:nvSpPr>
        <p:spPr>
          <a:xfrm>
            <a:off x="745067" y="1069282"/>
            <a:ext cx="3163293" cy="461665"/>
          </a:xfrm>
          <a:prstGeom prst="rect">
            <a:avLst/>
          </a:prstGeom>
          <a:noFill/>
        </p:spPr>
        <p:txBody>
          <a:bodyPr wrap="none" rtlCol="0">
            <a:spAutoFit/>
          </a:bodyPr>
          <a:lstStyle/>
          <a:p>
            <a:r>
              <a:rPr lang="en-US" sz="2400" dirty="0" smtClean="0">
                <a:latin typeface="Marker Felt"/>
                <a:cs typeface="Marker Felt"/>
              </a:rPr>
              <a:t>Let’s name each stage! </a:t>
            </a:r>
            <a:endParaRPr lang="en-US" sz="2400" dirty="0">
              <a:latin typeface="Marker Felt"/>
              <a:cs typeface="Marker Felt"/>
            </a:endParaRPr>
          </a:p>
        </p:txBody>
      </p:sp>
    </p:spTree>
    <p:extLst>
      <p:ext uri="{BB962C8B-B14F-4D97-AF65-F5344CB8AC3E}">
        <p14:creationId xmlns:p14="http://schemas.microsoft.com/office/powerpoint/2010/main" val="2500019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90">
          <a:fgClr>
            <a:schemeClr val="tx2">
              <a:lumMod val="40000"/>
              <a:lumOff val="60000"/>
            </a:schemeClr>
          </a:fgClr>
          <a:bgClr>
            <a:schemeClr val="tx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4509"/>
            <a:ext cx="8229600" cy="1143000"/>
          </a:xfrm>
        </p:spPr>
        <p:txBody>
          <a:bodyPr/>
          <a:lstStyle/>
          <a:p>
            <a:pPr algn="l"/>
            <a:r>
              <a:rPr lang="en-US" dirty="0" smtClean="0">
                <a:latin typeface="Marker Felt"/>
                <a:cs typeface="Marker Felt"/>
              </a:rPr>
              <a:t>Frog Life Cycle</a:t>
            </a:r>
            <a:endParaRPr lang="en-US" dirty="0">
              <a:latin typeface="Marker Felt"/>
              <a:cs typeface="Marker Felt"/>
            </a:endParaRPr>
          </a:p>
        </p:txBody>
      </p:sp>
      <p:sp>
        <p:nvSpPr>
          <p:cNvPr id="3" name="Content Placeholder 2"/>
          <p:cNvSpPr>
            <a:spLocks noGrp="1"/>
          </p:cNvSpPr>
          <p:nvPr>
            <p:ph idx="1"/>
          </p:nvPr>
        </p:nvSpPr>
        <p:spPr>
          <a:xfrm>
            <a:off x="457200" y="1193808"/>
            <a:ext cx="8229600" cy="4525963"/>
          </a:xfrm>
        </p:spPr>
        <p:txBody>
          <a:bodyPr/>
          <a:lstStyle/>
          <a:p>
            <a:r>
              <a:rPr lang="en-US" dirty="0" smtClean="0">
                <a:latin typeface="Marker Felt"/>
                <a:cs typeface="Marker Felt"/>
              </a:rPr>
              <a:t>Let’s watch a video about what we just learned: </a:t>
            </a:r>
          </a:p>
          <a:p>
            <a:endParaRPr lang="en-US" dirty="0">
              <a:latin typeface="Marker Felt"/>
              <a:cs typeface="Marker Felt"/>
            </a:endParaRPr>
          </a:p>
          <a:p>
            <a:r>
              <a:rPr lang="en-US" dirty="0" smtClean="0">
                <a:latin typeface="Marker Felt"/>
                <a:cs typeface="Marker Felt"/>
                <a:hlinkClick r:id="rId3"/>
              </a:rPr>
              <a:t>http://www.youtube.com/watch?v=pNkuj2Ftccg</a:t>
            </a:r>
            <a:endParaRPr lang="en-US" dirty="0" smtClean="0">
              <a:latin typeface="Marker Felt"/>
              <a:cs typeface="Marker Felt"/>
            </a:endParaRPr>
          </a:p>
          <a:p>
            <a:endParaRPr lang="en-US" dirty="0">
              <a:latin typeface="Marker Felt"/>
              <a:cs typeface="Marker Felt"/>
            </a:endParaRPr>
          </a:p>
          <a:p>
            <a:endParaRPr lang="en-US" dirty="0" smtClean="0">
              <a:latin typeface="Marker Felt"/>
              <a:cs typeface="Marker Felt"/>
            </a:endParaRPr>
          </a:p>
          <a:p>
            <a:endParaRPr lang="en-US" dirty="0">
              <a:latin typeface="Marker Felt"/>
              <a:cs typeface="Marker Felt"/>
            </a:endParaRPr>
          </a:p>
          <a:p>
            <a:endParaRPr lang="en-US" dirty="0">
              <a:latin typeface="Marker Felt"/>
              <a:cs typeface="Marker Felt"/>
            </a:endParaRPr>
          </a:p>
        </p:txBody>
      </p:sp>
      <p:pic>
        <p:nvPicPr>
          <p:cNvPr id="6" name="Picture 5" descr="Frog.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81331" y="-16933"/>
            <a:ext cx="1981200" cy="1502671"/>
          </a:xfrm>
          <a:prstGeom prst="rect">
            <a:avLst/>
          </a:prstGeom>
        </p:spPr>
      </p:pic>
    </p:spTree>
    <p:extLst>
      <p:ext uri="{BB962C8B-B14F-4D97-AF65-F5344CB8AC3E}">
        <p14:creationId xmlns:p14="http://schemas.microsoft.com/office/powerpoint/2010/main" val="3301623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90">
          <a:fgClr>
            <a:schemeClr val="accent6">
              <a:lumMod val="60000"/>
              <a:lumOff val="40000"/>
            </a:schemeClr>
          </a:fgClr>
          <a:bgClr>
            <a:schemeClr val="tx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Marker Felt"/>
                <a:cs typeface="Marker Felt"/>
              </a:rPr>
              <a:t>What are frogs?</a:t>
            </a:r>
            <a:endParaRPr lang="en-US" dirty="0">
              <a:latin typeface="Marker Felt"/>
              <a:cs typeface="Marker Felt"/>
            </a:endParaRPr>
          </a:p>
        </p:txBody>
      </p:sp>
      <p:sp>
        <p:nvSpPr>
          <p:cNvPr id="3" name="Content Placeholder 2"/>
          <p:cNvSpPr>
            <a:spLocks noGrp="1"/>
          </p:cNvSpPr>
          <p:nvPr>
            <p:ph idx="1"/>
          </p:nvPr>
        </p:nvSpPr>
        <p:spPr/>
        <p:txBody>
          <a:bodyPr/>
          <a:lstStyle/>
          <a:p>
            <a:r>
              <a:rPr lang="en-US" dirty="0" smtClean="0">
                <a:latin typeface="Marker Felt"/>
                <a:cs typeface="Marker Felt"/>
              </a:rPr>
              <a:t>Frogs are amphibians</a:t>
            </a:r>
          </a:p>
          <a:p>
            <a:r>
              <a:rPr lang="en-US" dirty="0" smtClean="0">
                <a:latin typeface="Marker Felt"/>
                <a:cs typeface="Marker Felt"/>
              </a:rPr>
              <a:t>Amphibians live both in the water and on land </a:t>
            </a:r>
          </a:p>
          <a:p>
            <a:r>
              <a:rPr lang="en-US" dirty="0" smtClean="0">
                <a:latin typeface="Marker Felt"/>
                <a:cs typeface="Marker Felt"/>
              </a:rPr>
              <a:t>They breathe through wet, delicate skin</a:t>
            </a:r>
          </a:p>
        </p:txBody>
      </p:sp>
      <p:pic>
        <p:nvPicPr>
          <p:cNvPr id="5" name="Picture 4"/>
          <p:cNvPicPr>
            <a:picLocks noChangeAspect="1"/>
          </p:cNvPicPr>
          <p:nvPr/>
        </p:nvPicPr>
        <p:blipFill>
          <a:blip r:embed="rId3"/>
          <a:stretch>
            <a:fillRect/>
          </a:stretch>
        </p:blipFill>
        <p:spPr>
          <a:xfrm>
            <a:off x="457200" y="3958165"/>
            <a:ext cx="3048000" cy="2667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19600" y="3958165"/>
            <a:ext cx="4267200" cy="2667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9" name="Picture 8" descr="Frog.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932866" y="0"/>
            <a:ext cx="2957135" cy="2242883"/>
          </a:xfrm>
          <a:prstGeom prst="rect">
            <a:avLst/>
          </a:prstGeom>
        </p:spPr>
      </p:pic>
    </p:spTree>
    <p:extLst>
      <p:ext uri="{BB962C8B-B14F-4D97-AF65-F5344CB8AC3E}">
        <p14:creationId xmlns:p14="http://schemas.microsoft.com/office/powerpoint/2010/main" val="1224211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90">
          <a:fgClr>
            <a:schemeClr val="accent3">
              <a:lumMod val="60000"/>
              <a:lumOff val="40000"/>
            </a:schemeClr>
          </a:fgClr>
          <a:bgClr>
            <a:schemeClr val="tx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Marker Felt"/>
                <a:cs typeface="Marker Felt"/>
              </a:rPr>
              <a:t>Where do frogs live?</a:t>
            </a:r>
            <a:endParaRPr lang="en-US" dirty="0">
              <a:latin typeface="Marker Felt"/>
              <a:cs typeface="Marker Felt"/>
            </a:endParaRPr>
          </a:p>
        </p:txBody>
      </p:sp>
      <p:sp>
        <p:nvSpPr>
          <p:cNvPr id="3" name="Content Placeholder 2"/>
          <p:cNvSpPr>
            <a:spLocks noGrp="1"/>
          </p:cNvSpPr>
          <p:nvPr>
            <p:ph idx="1"/>
          </p:nvPr>
        </p:nvSpPr>
        <p:spPr>
          <a:xfrm>
            <a:off x="457200" y="1417638"/>
            <a:ext cx="8229600" cy="4525963"/>
          </a:xfrm>
        </p:spPr>
        <p:txBody>
          <a:bodyPr/>
          <a:lstStyle/>
          <a:p>
            <a:r>
              <a:rPr lang="en-US" dirty="0">
                <a:latin typeface="Marker Felt"/>
                <a:cs typeface="Marker Felt"/>
              </a:rPr>
              <a:t>F</a:t>
            </a:r>
            <a:r>
              <a:rPr lang="en-US" dirty="0" smtClean="0">
                <a:latin typeface="Marker Felt"/>
                <a:cs typeface="Marker Felt"/>
              </a:rPr>
              <a:t>rogs live close to water</a:t>
            </a:r>
          </a:p>
          <a:p>
            <a:r>
              <a:rPr lang="en-US" dirty="0" smtClean="0">
                <a:latin typeface="Marker Felt"/>
                <a:cs typeface="Marker Felt"/>
              </a:rPr>
              <a:t>They live around swamps, ponds, and lakes</a:t>
            </a:r>
          </a:p>
          <a:p>
            <a:r>
              <a:rPr lang="en-US" dirty="0" smtClean="0">
                <a:latin typeface="Marker Felt"/>
                <a:cs typeface="Marker Felt"/>
              </a:rPr>
              <a:t>In water, frogs can find food and keep moist</a:t>
            </a:r>
          </a:p>
          <a:p>
            <a:endParaRPr lang="en-US" dirty="0">
              <a:latin typeface="Marker Felt"/>
              <a:cs typeface="Marker Felt"/>
            </a:endParaRPr>
          </a:p>
        </p:txBody>
      </p:sp>
      <p:pic>
        <p:nvPicPr>
          <p:cNvPr id="6" name="Picture 5"/>
          <p:cNvPicPr>
            <a:picLocks noChangeAspect="1"/>
          </p:cNvPicPr>
          <p:nvPr/>
        </p:nvPicPr>
        <p:blipFill>
          <a:blip r:embed="rId3"/>
          <a:stretch>
            <a:fillRect/>
          </a:stretch>
        </p:blipFill>
        <p:spPr>
          <a:xfrm>
            <a:off x="4741579" y="3547540"/>
            <a:ext cx="4038357" cy="270086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 name="Picture 6" descr="Frog.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45867" y="0"/>
            <a:ext cx="1981200" cy="1502671"/>
          </a:xfrm>
          <a:prstGeom prst="rect">
            <a:avLst/>
          </a:prstGeom>
        </p:spPr>
      </p:pic>
      <p:pic>
        <p:nvPicPr>
          <p:cNvPr id="8" name="Picture 7"/>
          <p:cNvPicPr>
            <a:picLocks noChangeAspect="1"/>
          </p:cNvPicPr>
          <p:nvPr/>
        </p:nvPicPr>
        <p:blipFill>
          <a:blip r:embed="rId5"/>
          <a:stretch>
            <a:fillRect/>
          </a:stretch>
        </p:blipFill>
        <p:spPr>
          <a:xfrm>
            <a:off x="321736" y="3547540"/>
            <a:ext cx="4053834" cy="270086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851951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90">
          <a:fgClr>
            <a:schemeClr val="accent2">
              <a:lumMod val="60000"/>
              <a:lumOff val="40000"/>
            </a:schemeClr>
          </a:fgClr>
          <a:bgClr>
            <a:schemeClr val="tx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Marker Felt"/>
                <a:cs typeface="Marker Felt"/>
              </a:rPr>
              <a:t>What do </a:t>
            </a:r>
            <a:r>
              <a:rPr lang="en-US" dirty="0">
                <a:latin typeface="Marker Felt"/>
                <a:cs typeface="Marker Felt"/>
              </a:rPr>
              <a:t>f</a:t>
            </a:r>
            <a:r>
              <a:rPr lang="en-US" dirty="0" smtClean="0">
                <a:latin typeface="Marker Felt"/>
                <a:cs typeface="Marker Felt"/>
              </a:rPr>
              <a:t>rogs eat?</a:t>
            </a:r>
            <a:endParaRPr lang="en-US" dirty="0">
              <a:latin typeface="Marker Felt"/>
              <a:cs typeface="Marker Felt"/>
            </a:endParaRPr>
          </a:p>
        </p:txBody>
      </p:sp>
      <p:sp>
        <p:nvSpPr>
          <p:cNvPr id="3" name="Content Placeholder 2"/>
          <p:cNvSpPr>
            <a:spLocks noGrp="1"/>
          </p:cNvSpPr>
          <p:nvPr>
            <p:ph idx="1"/>
          </p:nvPr>
        </p:nvSpPr>
        <p:spPr/>
        <p:txBody>
          <a:bodyPr/>
          <a:lstStyle/>
          <a:p>
            <a:r>
              <a:rPr lang="en-US" dirty="0" smtClean="0">
                <a:latin typeface="Marker Felt"/>
                <a:cs typeface="Marker Felt"/>
              </a:rPr>
              <a:t>Frogs are carnivores so they eat things like insects, crickets, flies, or worms. </a:t>
            </a:r>
          </a:p>
          <a:p>
            <a:r>
              <a:rPr lang="en-US" dirty="0" smtClean="0">
                <a:latin typeface="Marker Felt"/>
                <a:cs typeface="Marker Felt"/>
              </a:rPr>
              <a:t>Frogs use a long, sticky tongue to catch their food!</a:t>
            </a:r>
            <a:endParaRPr lang="en-US" dirty="0">
              <a:latin typeface="Marker Felt"/>
              <a:cs typeface="Marker Felt"/>
            </a:endParaRPr>
          </a:p>
        </p:txBody>
      </p:sp>
      <p:pic>
        <p:nvPicPr>
          <p:cNvPr id="4" name="Picture 3"/>
          <p:cNvPicPr>
            <a:picLocks noChangeAspect="1"/>
          </p:cNvPicPr>
          <p:nvPr/>
        </p:nvPicPr>
        <p:blipFill>
          <a:blip r:embed="rId3"/>
          <a:stretch>
            <a:fillRect/>
          </a:stretch>
        </p:blipFill>
        <p:spPr>
          <a:xfrm>
            <a:off x="263153" y="3860801"/>
            <a:ext cx="4455295" cy="274743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Picture 4"/>
          <p:cNvPicPr>
            <a:picLocks noChangeAspect="1"/>
          </p:cNvPicPr>
          <p:nvPr/>
        </p:nvPicPr>
        <p:blipFill>
          <a:blip r:embed="rId4"/>
          <a:stretch>
            <a:fillRect/>
          </a:stretch>
        </p:blipFill>
        <p:spPr>
          <a:xfrm>
            <a:off x="5158870" y="3860801"/>
            <a:ext cx="3824264" cy="274743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5" descr="Frog.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145867" y="0"/>
            <a:ext cx="1981200" cy="1502671"/>
          </a:xfrm>
          <a:prstGeom prst="rect">
            <a:avLst/>
          </a:prstGeom>
        </p:spPr>
      </p:pic>
    </p:spTree>
    <p:extLst>
      <p:ext uri="{BB962C8B-B14F-4D97-AF65-F5344CB8AC3E}">
        <p14:creationId xmlns:p14="http://schemas.microsoft.com/office/powerpoint/2010/main" val="852703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90">
          <a:fgClr>
            <a:srgbClr val="FFF962"/>
          </a:fgClr>
          <a:bgClr>
            <a:schemeClr val="tx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Marker Felt"/>
                <a:cs typeface="Marker Felt"/>
              </a:rPr>
              <a:t>Frog Life Cycle</a:t>
            </a:r>
            <a:endParaRPr lang="en-US" dirty="0">
              <a:latin typeface="Marker Felt"/>
              <a:cs typeface="Marker Felt"/>
            </a:endParaRPr>
          </a:p>
        </p:txBody>
      </p:sp>
      <p:sp>
        <p:nvSpPr>
          <p:cNvPr id="3" name="Content Placeholder 2"/>
          <p:cNvSpPr>
            <a:spLocks noGrp="1"/>
          </p:cNvSpPr>
          <p:nvPr>
            <p:ph idx="1"/>
          </p:nvPr>
        </p:nvSpPr>
        <p:spPr/>
        <p:txBody>
          <a:bodyPr/>
          <a:lstStyle/>
          <a:p>
            <a:r>
              <a:rPr lang="en-US" dirty="0" smtClean="0">
                <a:latin typeface="Marker Felt"/>
                <a:cs typeface="Marker Felt"/>
              </a:rPr>
              <a:t>Frogs have a complex life cycle</a:t>
            </a:r>
          </a:p>
          <a:p>
            <a:r>
              <a:rPr lang="en-US" dirty="0" smtClean="0">
                <a:latin typeface="Marker Felt"/>
                <a:cs typeface="Marker Felt"/>
              </a:rPr>
              <a:t>Frogs have very different appearances and habitats as they develop</a:t>
            </a:r>
          </a:p>
          <a:p>
            <a:r>
              <a:rPr lang="en-US" dirty="0" smtClean="0">
                <a:latin typeface="Marker Felt"/>
                <a:cs typeface="Marker Felt"/>
              </a:rPr>
              <a:t>The stages are egg, tadpole, </a:t>
            </a:r>
            <a:r>
              <a:rPr lang="en-US" dirty="0" err="1" smtClean="0">
                <a:latin typeface="Marker Felt"/>
                <a:cs typeface="Marker Felt"/>
              </a:rPr>
              <a:t>froglet</a:t>
            </a:r>
            <a:r>
              <a:rPr lang="en-US" dirty="0" smtClean="0">
                <a:latin typeface="Marker Felt"/>
                <a:cs typeface="Marker Felt"/>
              </a:rPr>
              <a:t>, frog. </a:t>
            </a:r>
            <a:endParaRPr lang="en-US" dirty="0">
              <a:latin typeface="Marker Felt"/>
              <a:cs typeface="Marker Felt"/>
            </a:endParaRPr>
          </a:p>
        </p:txBody>
      </p:sp>
      <p:pic>
        <p:nvPicPr>
          <p:cNvPr id="4" name="Picture 3" descr="Frog.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45867" y="0"/>
            <a:ext cx="1981200" cy="1502671"/>
          </a:xfrm>
          <a:prstGeom prst="rect">
            <a:avLst/>
          </a:prstGeom>
        </p:spPr>
      </p:pic>
      <p:pic>
        <p:nvPicPr>
          <p:cNvPr id="7" name="Picture 6"/>
          <p:cNvPicPr>
            <a:picLocks noChangeAspect="1"/>
          </p:cNvPicPr>
          <p:nvPr/>
        </p:nvPicPr>
        <p:blipFill>
          <a:blip r:embed="rId4"/>
          <a:stretch>
            <a:fillRect/>
          </a:stretch>
        </p:blipFill>
        <p:spPr>
          <a:xfrm>
            <a:off x="2603500" y="3881307"/>
            <a:ext cx="4017434" cy="284122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078514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90">
          <a:fgClr>
            <a:schemeClr val="tx2">
              <a:lumMod val="40000"/>
              <a:lumOff val="60000"/>
            </a:schemeClr>
          </a:fgClr>
          <a:bgClr>
            <a:schemeClr val="tx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4509"/>
            <a:ext cx="8229600" cy="1143000"/>
          </a:xfrm>
        </p:spPr>
        <p:txBody>
          <a:bodyPr/>
          <a:lstStyle/>
          <a:p>
            <a:pPr algn="l"/>
            <a:r>
              <a:rPr lang="en-US" dirty="0" smtClean="0">
                <a:latin typeface="Marker Felt"/>
                <a:cs typeface="Marker Felt"/>
              </a:rPr>
              <a:t>Frog Life Cycle: Egg Stage</a:t>
            </a:r>
            <a:endParaRPr lang="en-US" dirty="0">
              <a:latin typeface="Marker Felt"/>
              <a:cs typeface="Marker Felt"/>
            </a:endParaRPr>
          </a:p>
        </p:txBody>
      </p:sp>
      <p:sp>
        <p:nvSpPr>
          <p:cNvPr id="3" name="Content Placeholder 2"/>
          <p:cNvSpPr>
            <a:spLocks noGrp="1"/>
          </p:cNvSpPr>
          <p:nvPr>
            <p:ph idx="1"/>
          </p:nvPr>
        </p:nvSpPr>
        <p:spPr>
          <a:xfrm>
            <a:off x="457200" y="1193808"/>
            <a:ext cx="8229600" cy="4525963"/>
          </a:xfrm>
        </p:spPr>
        <p:txBody>
          <a:bodyPr/>
          <a:lstStyle/>
          <a:p>
            <a:r>
              <a:rPr lang="en-US" dirty="0" smtClean="0">
                <a:latin typeface="Marker Felt"/>
                <a:cs typeface="Marker Felt"/>
              </a:rPr>
              <a:t>Frog females lay eggs, and that is where new frogs begin their lives. </a:t>
            </a:r>
          </a:p>
          <a:p>
            <a:r>
              <a:rPr lang="en-US" dirty="0" smtClean="0">
                <a:latin typeface="Marker Felt"/>
                <a:cs typeface="Marker Felt"/>
              </a:rPr>
              <a:t>Eggs are laid in water</a:t>
            </a:r>
          </a:p>
          <a:p>
            <a:r>
              <a:rPr lang="en-US" dirty="0" smtClean="0">
                <a:latin typeface="Marker Felt"/>
                <a:cs typeface="Marker Felt"/>
              </a:rPr>
              <a:t>They are surrounded by a jelly-like substance that protects them from injury</a:t>
            </a:r>
          </a:p>
          <a:p>
            <a:endParaRPr lang="en-US" dirty="0">
              <a:latin typeface="Marker Felt"/>
              <a:cs typeface="Marker Felt"/>
            </a:endParaRPr>
          </a:p>
        </p:txBody>
      </p:sp>
      <p:pic>
        <p:nvPicPr>
          <p:cNvPr id="4" name="Picture 3"/>
          <p:cNvPicPr>
            <a:picLocks noChangeAspect="1"/>
          </p:cNvPicPr>
          <p:nvPr/>
        </p:nvPicPr>
        <p:blipFill>
          <a:blip r:embed="rId3"/>
          <a:stretch>
            <a:fillRect/>
          </a:stretch>
        </p:blipFill>
        <p:spPr>
          <a:xfrm>
            <a:off x="287870" y="4044710"/>
            <a:ext cx="4639730" cy="263125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Picture 4"/>
          <p:cNvPicPr>
            <a:picLocks noChangeAspect="1"/>
          </p:cNvPicPr>
          <p:nvPr/>
        </p:nvPicPr>
        <p:blipFill>
          <a:blip r:embed="rId4"/>
          <a:stretch>
            <a:fillRect/>
          </a:stretch>
        </p:blipFill>
        <p:spPr>
          <a:xfrm>
            <a:off x="5723467" y="4030726"/>
            <a:ext cx="2658533" cy="264524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5" descr="Frog.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281331" y="-16933"/>
            <a:ext cx="1981200" cy="1502671"/>
          </a:xfrm>
          <a:prstGeom prst="rect">
            <a:avLst/>
          </a:prstGeom>
        </p:spPr>
      </p:pic>
    </p:spTree>
    <p:extLst>
      <p:ext uri="{BB962C8B-B14F-4D97-AF65-F5344CB8AC3E}">
        <p14:creationId xmlns:p14="http://schemas.microsoft.com/office/powerpoint/2010/main" val="1703629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90">
          <a:fgClr>
            <a:schemeClr val="accent6">
              <a:lumMod val="60000"/>
              <a:lumOff val="40000"/>
            </a:schemeClr>
          </a:fgClr>
          <a:bgClr>
            <a:schemeClr val="tx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4509"/>
            <a:ext cx="8229600" cy="1143000"/>
          </a:xfrm>
        </p:spPr>
        <p:txBody>
          <a:bodyPr/>
          <a:lstStyle/>
          <a:p>
            <a:pPr algn="l"/>
            <a:r>
              <a:rPr lang="en-US" dirty="0" smtClean="0">
                <a:latin typeface="Marker Felt"/>
                <a:cs typeface="Marker Felt"/>
              </a:rPr>
              <a:t>Frog Life Cycle: Tadpole</a:t>
            </a:r>
            <a:endParaRPr lang="en-US" dirty="0">
              <a:latin typeface="Marker Felt"/>
              <a:cs typeface="Marker Felt"/>
            </a:endParaRPr>
          </a:p>
        </p:txBody>
      </p:sp>
      <p:sp>
        <p:nvSpPr>
          <p:cNvPr id="3" name="Content Placeholder 2"/>
          <p:cNvSpPr>
            <a:spLocks noGrp="1"/>
          </p:cNvSpPr>
          <p:nvPr>
            <p:ph idx="1"/>
          </p:nvPr>
        </p:nvSpPr>
        <p:spPr>
          <a:xfrm>
            <a:off x="457200" y="1244607"/>
            <a:ext cx="8229600" cy="4525963"/>
          </a:xfrm>
        </p:spPr>
        <p:txBody>
          <a:bodyPr/>
          <a:lstStyle/>
          <a:p>
            <a:r>
              <a:rPr lang="en-US" dirty="0" smtClean="0">
                <a:latin typeface="Marker Felt"/>
                <a:cs typeface="Marker Felt"/>
              </a:rPr>
              <a:t>Tadpoles hatch out of the eggs</a:t>
            </a:r>
          </a:p>
          <a:p>
            <a:r>
              <a:rPr lang="en-US" dirty="0" smtClean="0">
                <a:latin typeface="Marker Felt"/>
                <a:cs typeface="Marker Felt"/>
              </a:rPr>
              <a:t> Tadpoles live in water and have special tails to help them swim</a:t>
            </a:r>
          </a:p>
          <a:p>
            <a:r>
              <a:rPr lang="en-US" dirty="0" smtClean="0">
                <a:latin typeface="Marker Felt"/>
                <a:cs typeface="Marker Felt"/>
              </a:rPr>
              <a:t>Tadpoles eat plants to grow</a:t>
            </a:r>
          </a:p>
          <a:p>
            <a:r>
              <a:rPr lang="en-US" dirty="0" smtClean="0">
                <a:latin typeface="Marker Felt"/>
                <a:cs typeface="Marker Felt"/>
              </a:rPr>
              <a:t>To breathe, they use gills like fish</a:t>
            </a:r>
            <a:endParaRPr lang="en-US" dirty="0">
              <a:latin typeface="Marker Felt"/>
              <a:cs typeface="Marker Felt"/>
            </a:endParaRPr>
          </a:p>
        </p:txBody>
      </p:sp>
      <p:pic>
        <p:nvPicPr>
          <p:cNvPr id="4" name="Picture 3"/>
          <p:cNvPicPr>
            <a:picLocks noChangeAspect="1"/>
          </p:cNvPicPr>
          <p:nvPr/>
        </p:nvPicPr>
        <p:blipFill>
          <a:blip r:embed="rId3"/>
          <a:stretch>
            <a:fillRect/>
          </a:stretch>
        </p:blipFill>
        <p:spPr>
          <a:xfrm>
            <a:off x="609599" y="4084446"/>
            <a:ext cx="2379133" cy="267194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080927" y="4064812"/>
            <a:ext cx="4148666" cy="269158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5" descr="Frog.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145867" y="33866"/>
            <a:ext cx="1981200" cy="1502671"/>
          </a:xfrm>
          <a:prstGeom prst="rect">
            <a:avLst/>
          </a:prstGeom>
        </p:spPr>
      </p:pic>
    </p:spTree>
    <p:extLst>
      <p:ext uri="{BB962C8B-B14F-4D97-AF65-F5344CB8AC3E}">
        <p14:creationId xmlns:p14="http://schemas.microsoft.com/office/powerpoint/2010/main" val="3613250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90">
          <a:fgClr>
            <a:schemeClr val="accent3">
              <a:lumMod val="60000"/>
              <a:lumOff val="40000"/>
            </a:schemeClr>
          </a:fgClr>
          <a:bgClr>
            <a:schemeClr val="tx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Marker Felt"/>
                <a:cs typeface="Marker Felt"/>
              </a:rPr>
              <a:t>Frog Life Cycle: </a:t>
            </a:r>
            <a:r>
              <a:rPr lang="en-US" dirty="0" err="1" smtClean="0">
                <a:latin typeface="Marker Felt"/>
                <a:cs typeface="Marker Felt"/>
              </a:rPr>
              <a:t>Froglet</a:t>
            </a:r>
            <a:endParaRPr lang="en-US" dirty="0">
              <a:latin typeface="Marker Felt"/>
              <a:cs typeface="Marker Felt"/>
            </a:endParaRPr>
          </a:p>
        </p:txBody>
      </p:sp>
      <p:sp>
        <p:nvSpPr>
          <p:cNvPr id="3" name="Content Placeholder 2"/>
          <p:cNvSpPr>
            <a:spLocks noGrp="1"/>
          </p:cNvSpPr>
          <p:nvPr>
            <p:ph idx="1"/>
          </p:nvPr>
        </p:nvSpPr>
        <p:spPr/>
        <p:txBody>
          <a:bodyPr/>
          <a:lstStyle/>
          <a:p>
            <a:r>
              <a:rPr lang="en-US" dirty="0" smtClean="0">
                <a:latin typeface="Marker Felt"/>
                <a:cs typeface="Marker Felt"/>
              </a:rPr>
              <a:t>After they sprout their legs, the tadpoles become </a:t>
            </a:r>
            <a:r>
              <a:rPr lang="en-US" dirty="0" err="1" smtClean="0">
                <a:latin typeface="Marker Felt"/>
                <a:cs typeface="Marker Felt"/>
              </a:rPr>
              <a:t>froglets</a:t>
            </a:r>
            <a:endParaRPr lang="en-US" dirty="0">
              <a:latin typeface="Marker Felt"/>
              <a:cs typeface="Marker Felt"/>
            </a:endParaRPr>
          </a:p>
          <a:p>
            <a:r>
              <a:rPr lang="en-US" dirty="0" smtClean="0">
                <a:latin typeface="Marker Felt"/>
                <a:cs typeface="Marker Felt"/>
              </a:rPr>
              <a:t>They leave the water</a:t>
            </a:r>
          </a:p>
          <a:p>
            <a:r>
              <a:rPr lang="en-US" dirty="0" err="1" smtClean="0">
                <a:latin typeface="Marker Felt"/>
                <a:cs typeface="Marker Felt"/>
              </a:rPr>
              <a:t>Froglets</a:t>
            </a:r>
            <a:r>
              <a:rPr lang="en-US" dirty="0" smtClean="0">
                <a:latin typeface="Marker Felt"/>
                <a:cs typeface="Marker Felt"/>
              </a:rPr>
              <a:t> lose gills and breathe air</a:t>
            </a:r>
          </a:p>
          <a:p>
            <a:r>
              <a:rPr lang="en-US" dirty="0" smtClean="0">
                <a:latin typeface="Marker Felt"/>
                <a:cs typeface="Marker Felt"/>
              </a:rPr>
              <a:t>The tail shrinks and eventually disappears!</a:t>
            </a:r>
          </a:p>
        </p:txBody>
      </p:sp>
      <p:pic>
        <p:nvPicPr>
          <p:cNvPr id="4" name="Picture 3" descr="Frog.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45867" y="33866"/>
            <a:ext cx="1981200" cy="1502671"/>
          </a:xfrm>
          <a:prstGeom prst="rect">
            <a:avLst/>
          </a:prstGeom>
        </p:spPr>
      </p:pic>
      <p:pic>
        <p:nvPicPr>
          <p:cNvPr id="5" name="Picture 4"/>
          <p:cNvPicPr>
            <a:picLocks noChangeAspect="1"/>
          </p:cNvPicPr>
          <p:nvPr/>
        </p:nvPicPr>
        <p:blipFill>
          <a:blip r:embed="rId4"/>
          <a:stretch>
            <a:fillRect/>
          </a:stretch>
        </p:blipFill>
        <p:spPr>
          <a:xfrm>
            <a:off x="897458" y="4538133"/>
            <a:ext cx="3140493" cy="210820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5"/>
          <p:cNvPicPr>
            <a:picLocks noChangeAspect="1"/>
          </p:cNvPicPr>
          <p:nvPr/>
        </p:nvPicPr>
        <p:blipFill>
          <a:blip r:embed="rId5"/>
          <a:stretch>
            <a:fillRect/>
          </a:stretch>
        </p:blipFill>
        <p:spPr>
          <a:xfrm>
            <a:off x="5160070" y="4538132"/>
            <a:ext cx="3526730" cy="210820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Box 6"/>
          <p:cNvSpPr txBox="1"/>
          <p:nvPr/>
        </p:nvSpPr>
        <p:spPr>
          <a:xfrm>
            <a:off x="5977467" y="6646334"/>
            <a:ext cx="2056973" cy="215444"/>
          </a:xfrm>
          <a:prstGeom prst="rect">
            <a:avLst/>
          </a:prstGeom>
          <a:noFill/>
        </p:spPr>
        <p:txBody>
          <a:bodyPr wrap="none" rtlCol="0">
            <a:spAutoFit/>
          </a:bodyPr>
          <a:lstStyle/>
          <a:p>
            <a:r>
              <a:rPr lang="en-US" sz="800" dirty="0" smtClean="0"/>
              <a:t>http://</a:t>
            </a:r>
            <a:r>
              <a:rPr lang="en-US" sz="800" dirty="0" err="1" smtClean="0"/>
              <a:t>www.izilwane.org</a:t>
            </a:r>
            <a:r>
              <a:rPr lang="en-US" sz="800" dirty="0" smtClean="0"/>
              <a:t>/robin-moore1.html</a:t>
            </a:r>
            <a:endParaRPr lang="en-US" sz="800" dirty="0"/>
          </a:p>
        </p:txBody>
      </p:sp>
      <p:sp>
        <p:nvSpPr>
          <p:cNvPr id="8" name="TextBox 7"/>
          <p:cNvSpPr txBox="1"/>
          <p:nvPr/>
        </p:nvSpPr>
        <p:spPr>
          <a:xfrm>
            <a:off x="1778000" y="6663267"/>
            <a:ext cx="1367181" cy="215444"/>
          </a:xfrm>
          <a:prstGeom prst="rect">
            <a:avLst/>
          </a:prstGeom>
          <a:noFill/>
        </p:spPr>
        <p:txBody>
          <a:bodyPr wrap="none" rtlCol="0">
            <a:spAutoFit/>
          </a:bodyPr>
          <a:lstStyle/>
          <a:p>
            <a:r>
              <a:rPr lang="en-US" sz="800" dirty="0" smtClean="0"/>
              <a:t>http://</a:t>
            </a:r>
            <a:r>
              <a:rPr lang="en-US" sz="800" dirty="0" err="1" smtClean="0"/>
              <a:t>www.ezeewebs.com</a:t>
            </a:r>
            <a:r>
              <a:rPr lang="en-US" sz="800" dirty="0" smtClean="0"/>
              <a:t>/</a:t>
            </a:r>
            <a:endParaRPr lang="en-US" sz="800" dirty="0"/>
          </a:p>
        </p:txBody>
      </p:sp>
    </p:spTree>
    <p:extLst>
      <p:ext uri="{BB962C8B-B14F-4D97-AF65-F5344CB8AC3E}">
        <p14:creationId xmlns:p14="http://schemas.microsoft.com/office/powerpoint/2010/main" val="1969071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90">
          <a:fgClr>
            <a:schemeClr val="accent2">
              <a:lumMod val="60000"/>
              <a:lumOff val="40000"/>
            </a:schemeClr>
          </a:fgClr>
          <a:bgClr>
            <a:schemeClr val="tx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Marker Felt"/>
                <a:cs typeface="Marker Felt"/>
              </a:rPr>
              <a:t>Frog Life Cycle: Adult Frog</a:t>
            </a:r>
            <a:endParaRPr lang="en-US" dirty="0">
              <a:latin typeface="Marker Felt"/>
              <a:cs typeface="Marker Felt"/>
            </a:endParaRPr>
          </a:p>
        </p:txBody>
      </p:sp>
      <p:sp>
        <p:nvSpPr>
          <p:cNvPr id="3" name="Content Placeholder 2"/>
          <p:cNvSpPr>
            <a:spLocks noGrp="1"/>
          </p:cNvSpPr>
          <p:nvPr>
            <p:ph idx="1"/>
          </p:nvPr>
        </p:nvSpPr>
        <p:spPr>
          <a:xfrm>
            <a:off x="457199" y="1600200"/>
            <a:ext cx="8365067" cy="4525963"/>
          </a:xfrm>
        </p:spPr>
        <p:txBody>
          <a:bodyPr/>
          <a:lstStyle/>
          <a:p>
            <a:r>
              <a:rPr lang="en-US" dirty="0" smtClean="0">
                <a:latin typeface="Marker Felt"/>
                <a:cs typeface="Marker Felt"/>
              </a:rPr>
              <a:t>Once the tail is gone, the </a:t>
            </a:r>
            <a:r>
              <a:rPr lang="en-US" dirty="0" err="1" smtClean="0">
                <a:latin typeface="Marker Felt"/>
                <a:cs typeface="Marker Felt"/>
              </a:rPr>
              <a:t>froglets</a:t>
            </a:r>
            <a:r>
              <a:rPr lang="en-US" dirty="0" smtClean="0">
                <a:latin typeface="Marker Felt"/>
                <a:cs typeface="Marker Felt"/>
              </a:rPr>
              <a:t> are adults!</a:t>
            </a:r>
          </a:p>
          <a:p>
            <a:r>
              <a:rPr lang="en-US" dirty="0" smtClean="0">
                <a:latin typeface="Marker Felt"/>
                <a:cs typeface="Marker Felt"/>
              </a:rPr>
              <a:t>The cycle will begin again when the adults lay eggs in a pond</a:t>
            </a:r>
          </a:p>
          <a:p>
            <a:endParaRPr lang="en-US" dirty="0">
              <a:latin typeface="Marker Felt"/>
              <a:cs typeface="Marker Felt"/>
            </a:endParaRPr>
          </a:p>
        </p:txBody>
      </p:sp>
      <p:pic>
        <p:nvPicPr>
          <p:cNvPr id="4" name="Picture 3" descr="Frog.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45867" y="33866"/>
            <a:ext cx="1981200" cy="1502671"/>
          </a:xfrm>
          <a:prstGeom prst="rect">
            <a:avLst/>
          </a:prstGeom>
        </p:spPr>
      </p:pic>
      <p:pic>
        <p:nvPicPr>
          <p:cNvPr id="5" name="Picture 4"/>
          <p:cNvPicPr>
            <a:picLocks noChangeAspect="1"/>
          </p:cNvPicPr>
          <p:nvPr/>
        </p:nvPicPr>
        <p:blipFill>
          <a:blip r:embed="rId4"/>
          <a:stretch>
            <a:fillRect/>
          </a:stretch>
        </p:blipFill>
        <p:spPr>
          <a:xfrm>
            <a:off x="270934" y="3488265"/>
            <a:ext cx="4578123" cy="285326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Rectangle 6"/>
          <p:cNvSpPr/>
          <p:nvPr/>
        </p:nvSpPr>
        <p:spPr>
          <a:xfrm>
            <a:off x="2150698" y="6506032"/>
            <a:ext cx="1082348" cy="215444"/>
          </a:xfrm>
          <a:prstGeom prst="rect">
            <a:avLst/>
          </a:prstGeom>
        </p:spPr>
        <p:txBody>
          <a:bodyPr wrap="none">
            <a:spAutoFit/>
          </a:bodyPr>
          <a:lstStyle/>
          <a:p>
            <a:pPr lvl="0"/>
            <a:r>
              <a:rPr lang="en-US" sz="800" dirty="0" err="1">
                <a:solidFill>
                  <a:prstClr val="black"/>
                </a:solidFill>
              </a:rPr>
              <a:t>www.telegraph.co.uk</a:t>
            </a:r>
            <a:r>
              <a:rPr lang="en-US" sz="800" dirty="0">
                <a:solidFill>
                  <a:prstClr val="black"/>
                </a:solidFill>
              </a:rPr>
              <a:t> </a:t>
            </a:r>
            <a:endParaRPr lang="en-US" sz="800" dirty="0">
              <a:solidFill>
                <a:prstClr val="black"/>
              </a:solidFill>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074353" y="3488265"/>
            <a:ext cx="3804356" cy="285326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9" name="TextBox 8"/>
          <p:cNvSpPr txBox="1"/>
          <p:nvPr/>
        </p:nvSpPr>
        <p:spPr>
          <a:xfrm>
            <a:off x="5905784" y="6504975"/>
            <a:ext cx="2480166" cy="215444"/>
          </a:xfrm>
          <a:prstGeom prst="rect">
            <a:avLst/>
          </a:prstGeom>
          <a:noFill/>
        </p:spPr>
        <p:txBody>
          <a:bodyPr wrap="none" rtlCol="0">
            <a:spAutoFit/>
          </a:bodyPr>
          <a:lstStyle/>
          <a:p>
            <a:r>
              <a:rPr lang="en-US" sz="800" dirty="0" smtClean="0"/>
              <a:t>http://</a:t>
            </a:r>
            <a:r>
              <a:rPr lang="en-US" sz="800" dirty="0" err="1" smtClean="0"/>
              <a:t>simple.wikipedia.org</a:t>
            </a:r>
            <a:r>
              <a:rPr lang="en-US" sz="800" dirty="0" smtClean="0"/>
              <a:t>/wiki/User:AJona1992/Frog</a:t>
            </a:r>
            <a:endParaRPr lang="en-US" sz="800" dirty="0"/>
          </a:p>
        </p:txBody>
      </p:sp>
    </p:spTree>
    <p:extLst>
      <p:ext uri="{BB962C8B-B14F-4D97-AF65-F5344CB8AC3E}">
        <p14:creationId xmlns:p14="http://schemas.microsoft.com/office/powerpoint/2010/main" val="5758878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154</TotalTime>
  <Words>1082</Words>
  <Application>Microsoft Macintosh PowerPoint</Application>
  <PresentationFormat>On-screen Show (4:3)</PresentationFormat>
  <Paragraphs>89</Paragraphs>
  <Slides>11</Slides>
  <Notes>10</Notes>
  <HiddenSlides>0</HiddenSlides>
  <MMClips>0</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Office Theme</vt:lpstr>
      <vt:lpstr>1_Office Theme</vt:lpstr>
      <vt:lpstr>2_Office Theme</vt:lpstr>
      <vt:lpstr>Frogs</vt:lpstr>
      <vt:lpstr>What are frogs?</vt:lpstr>
      <vt:lpstr>Where do frogs live?</vt:lpstr>
      <vt:lpstr>What do frogs eat?</vt:lpstr>
      <vt:lpstr>Frog Life Cycle</vt:lpstr>
      <vt:lpstr>Frog Life Cycle: Egg Stage</vt:lpstr>
      <vt:lpstr>Frog Life Cycle: Tadpole</vt:lpstr>
      <vt:lpstr>Frog Life Cycle: Froglet</vt:lpstr>
      <vt:lpstr>Frog Life Cycle: Adult Frog</vt:lpstr>
      <vt:lpstr>Frog Life Cycle</vt:lpstr>
      <vt:lpstr>Frog Life Cycle</vt:lpstr>
    </vt:vector>
  </TitlesOfParts>
  <Company>East Carolina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Frogs</dc:title>
  <dc:creator>Molly Albecker</dc:creator>
  <cp:lastModifiedBy>Molly Albecker</cp:lastModifiedBy>
  <cp:revision>16</cp:revision>
  <dcterms:created xsi:type="dcterms:W3CDTF">2014-02-16T20:51:02Z</dcterms:created>
  <dcterms:modified xsi:type="dcterms:W3CDTF">2014-02-16T23:25:32Z</dcterms:modified>
</cp:coreProperties>
</file>